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323" r:id="rId5"/>
    <p:sldId id="322" r:id="rId6"/>
    <p:sldId id="267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1" r:id="rId16"/>
    <p:sldId id="320" r:id="rId17"/>
    <p:sldId id="298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299" r:id="rId29"/>
    <p:sldId id="301" r:id="rId30"/>
    <p:sldId id="274" r:id="rId3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楊晴晴" initials="楊晴晴" lastIdx="1" clrIdx="0">
    <p:extLst>
      <p:ext uri="{19B8F6BF-5375-455C-9EA6-DF929625EA0E}">
        <p15:presenceInfo xmlns:p15="http://schemas.microsoft.com/office/powerpoint/2012/main" userId="楊晴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4C7731"/>
    <a:srgbClr val="FFDCC4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5849" autoAdjust="0"/>
  </p:normalViewPr>
  <p:slideViewPr>
    <p:cSldViewPr snapToGrid="0">
      <p:cViewPr varScale="1">
        <p:scale>
          <a:sx n="51" d="100"/>
          <a:sy n="51" d="100"/>
        </p:scale>
        <p:origin x="7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3199-BB17-4AC3-AD7D-0FED9AACA9DB}" type="datetimeFigureOut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653AD-23E8-47D3-8429-A890D34EE7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650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4525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2988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/>
              <a:t>Interpolation </a:t>
            </a:r>
            <a:r>
              <a:rPr lang="zh-TW" altLang="en-US" sz="1200" dirty="0"/>
              <a:t>插值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3592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/>
              <a:t>it is able to pass the learned information from the other branch to its own patch tokens, to enrich the representation of each patch token.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7570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備忘稿版面配置區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TW" sz="1200" i="1" dirty="0" err="1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(∙)</m:t>
                    </m:r>
                  </m:oMath>
                </a14:m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are  the projection and back-projection functions to align the dimension.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CLS token is the only query as the information of patch tokens are fused into CLS token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since we only use CLS in the query, the computation and memory complexity of generating the attention map (A) in cross-attention are linear rather than quadratic as in all-attention, making the entire process more efficient</a:t>
                </a:r>
                <a:endParaRPr lang="zh-TW" altLang="en-US" sz="1200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備忘稿版面配置區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𝑓^</a:t>
                </a:r>
                <a:r>
                  <a:rPr lang="en-US" altLang="zh-TW" sz="1200" i="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𝑖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 (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) </a:t>
                </a:r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and 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𝑔^𝑖 (∙)</a:t>
                </a:r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are  the projection and back-projection functions to align the dimension.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CLS token is the only query as the information of patch tokens are fused into CLS token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since we only use CLS in the query, the computation and memory complexity of generating the attention map (A) in cross-attention are linear rather than quadratic as in all-attention, making the entire process more efficient</a:t>
                </a:r>
                <a:endParaRPr lang="zh-TW" altLang="en-US" sz="1200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mc:Fallback>
      </mc:AlternateContent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3746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備忘稿版面配置區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TW" sz="1200" i="1" dirty="0" err="1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altLang="zh-TW" sz="12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sz="12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(∙)</m:t>
                    </m:r>
                  </m:oMath>
                </a14:m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are  the projection and back-projection functions to align the dimension. </a:t>
                </a:r>
                <a:endParaRPr lang="zh-TW" altLang="en-US" sz="1200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備忘稿版面配置區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* 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𝑓^</a:t>
                </a:r>
                <a:r>
                  <a:rPr lang="en-US" altLang="zh-TW" sz="1200" i="0" dirty="0" err="1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𝑖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 (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) </a:t>
                </a:r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and </a:t>
                </a:r>
                <a:r>
                  <a:rPr lang="en-US" altLang="zh-TW" sz="1200" i="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mbria Math" panose="02040503050406030204" pitchFamily="18" charset="0"/>
                  </a:rPr>
                  <a:t>𝑔^𝑖 (∙)</a:t>
                </a:r>
                <a:r>
                  <a:rPr lang="en-US" altLang="zh-TW" sz="12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are  the projection and back-projection functions to align the dimension. </a:t>
                </a:r>
                <a:endParaRPr lang="zh-TW" altLang="en-US" sz="1200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mc:Fallback>
      </mc:AlternateContent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7781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7937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09503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8740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1899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59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388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578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2913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the first four datasets contains natural images, ChestXRay8 consists of medical images.</a:t>
            </a:r>
          </a:p>
          <a:p>
            <a:endParaRPr lang="en-US" altLang="zh-TW" dirty="0"/>
          </a:p>
          <a:p>
            <a:r>
              <a:rPr lang="en-US" altLang="zh-TW" dirty="0"/>
              <a:t>We finetune the whole pretrained models with 1,000 epochs, batch size 768, learning rate 0.01, SGD optimizer, weight decay 0.0001, and using the same data augmentation in training on ImageNet1K.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51837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66422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patch size, dimension, Number of Multi-Scale Transformer Encoders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59810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269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altLang="zh-TW" dirty="0"/>
              <a:t>processes small and large patch tokens with two separate branches of different computational complexities and these tokens are fused together multiple times to complement each other.</a:t>
            </a:r>
          </a:p>
          <a:p>
            <a:pPr marL="171450" indent="-171450">
              <a:buFontTx/>
              <a:buChar char="-"/>
            </a:pPr>
            <a:r>
              <a:rPr lang="en-US" altLang="zh-TW" dirty="0"/>
              <a:t>[5]</a:t>
            </a:r>
            <a:r>
              <a:rPr lang="zh-TW" altLang="en-US" dirty="0"/>
              <a:t> 是這篇作者的</a:t>
            </a:r>
            <a:r>
              <a:rPr lang="en-US" altLang="zh-TW" dirty="0"/>
              <a:t>paper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595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6220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1720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multiheaded self-attention (MSA)</a:t>
            </a:r>
          </a:p>
          <a:p>
            <a:r>
              <a:rPr lang="en-US" altLang="zh-TW" dirty="0"/>
              <a:t>feed-forward network (FFN)</a:t>
            </a:r>
          </a:p>
          <a:p>
            <a:r>
              <a:rPr lang="en-US" altLang="zh-TW" dirty="0"/>
              <a:t>Layer normalization (LN)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0427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0224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0449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2766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5E4D49-9B29-4C05-9516-6063CB2B5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2ECC3A-1ED0-4A9D-9F7F-BA9D27A1B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D96152-4334-45F7-BECE-509441E5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49E3-5486-46C7-AFAD-748FFC124E13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3A765-584F-45B1-A872-FAF36752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750F3E1-A272-498C-A689-117D7FE8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B32687-D95D-4D2D-A63C-EE531807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78C6A7-0800-4FB2-9ED9-3D083D5BF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B0E82C8-8A71-4BB4-A3A0-2B9902CE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AF6E-3B27-4B23-8654-964718FB34B1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8D9060-837B-4057-9E6A-4E78A5AC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F33237-FA1F-4451-B2B0-791F9D6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4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837095C-C2ED-4AF2-A674-6DFBFE277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B68C2A4-F789-4277-B4CC-83943771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A86DCC-52B3-4AE6-A104-7EB7265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35E-A8E8-4004-85DC-E75807382267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A5002A-AF68-400B-AB9F-C49DDD6D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72F874-6FCC-41D0-AF8D-82FA6BC9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0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D190D-5F09-4514-AE6C-9A606BAC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012850-B9BB-4E0D-A265-904D98E2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51FFE79-F708-46D3-BCC7-2D8F3AA6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C4D6-4894-4F19-85F9-5A220ED8C13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382B8C-07AB-4864-AA7E-39550AEB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634781-84E9-4574-BB91-9FDF2C82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9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DF31C1-9821-44A4-8C6E-DD8A44254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B60963-4413-4B3D-929C-471574F8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04AFAD-385A-40B7-938E-A3090668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4C43-DEF8-4951-BCCF-E1634443A746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D99FAE-C32A-4490-8C88-036F0359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F6C7442-261E-46C5-B006-A2B70CD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5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D22E7-11FE-49DD-AAEE-68BAD11E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A703C8-41BA-4F7E-90C2-2655CA67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089419-05A5-42A8-BC96-C87299AF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2CB094-82EA-49F5-A2EA-6FBEE7E7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CD9F-5830-4DBB-ACF0-11240C380B30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42B1A-0CFD-4321-8F9A-FE599591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0D5AB94-C423-49A8-B141-38222D252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32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06B29A-D18D-4C10-9059-2B6C0EC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FB80310-6012-4638-A5E6-A3F9BD99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650B5DD-A5BE-4847-A500-0405F19A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25ED2C-94D1-4C93-817A-3D9479C3C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8941137-B70D-44A6-A8DA-9CF86A51A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6BCE9E-B61E-489C-9CD4-14531B8D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8CC-0EB0-43B0-AF1E-95D2302A773E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67626CC-AEC4-4444-BA26-9EDC8EEC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B320E5-5EB7-46F1-BCA2-BA55F166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8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89F303-42E6-44A6-9328-B6F9EC23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03DCBC-654E-4F72-BE77-A29F7553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5329-2847-4D3A-B2E6-F1F4A0C5B432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25DEE21-5BA1-49B3-AFD0-CD53BED6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45518F-A133-4BA5-A488-A0CB3BBA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59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2A01330-AD47-4E3A-B4F4-131ADDEAA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0A31-A402-4CB5-B7B8-127D4FDE58E4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63ACF60-4AC6-41AF-AF9A-58D0C333C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29DAE3E-3610-4518-A8E1-1FE4D61A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71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8D6521-1006-42B6-85DC-55B4D140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912140-4108-4549-9807-7AB72822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F2868C1-7F1A-4C49-B8BA-BD4CD461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A994A4-0837-458A-BF92-2E09AA4A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BB51-47C6-4A32-82C8-01CBF32B7925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706F7F-0D4F-4C7C-9247-640B89D21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204C34-B537-4535-B03E-E7D1D163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4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656EDF-9959-46E4-913A-8CF230E1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1EA9946-5ABF-45C6-895B-EA721C372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04CA2E-77D7-4B7F-9087-9163B9F01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CC61FD-BAFA-4A48-95B7-13BBEACC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B220-A91A-4BA8-A4DD-1984B85B60FF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AB5369-3B5F-42A9-A2A3-63B99AAB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35A94A-99B3-4EF4-85FC-5E1E03DC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24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F692825-B04C-40EE-A0E4-A09C8FE0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4AC78-366D-4106-BAEB-5AB0BBD1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AF41B7-965E-41BA-80B1-ABD0F4A26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8EF0-5205-486B-80EA-7C4E5D29074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192373-BBEE-4120-A650-C219D5E60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CD3BFA-5A41-4E4B-AC5D-DA19377B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Ligh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BA1FEB-6415-4278-BAB6-B7DCFF1E5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1740524"/>
            <a:ext cx="9326880" cy="2329180"/>
          </a:xfrm>
        </p:spPr>
        <p:txBody>
          <a:bodyPr>
            <a:noAutofit/>
          </a:bodyPr>
          <a:lstStyle/>
          <a:p>
            <a:r>
              <a:rPr lang="fr-FR" altLang="zh-TW" sz="5400" dirty="0">
                <a:latin typeface="Bahnschrift Light SemiCondensed" panose="020B0502040204020203" pitchFamily="34" charset="0"/>
              </a:rPr>
              <a:t>CrossViT</a:t>
            </a:r>
            <a:r>
              <a:rPr lang="en-US" altLang="zh-TW" sz="5400" dirty="0">
                <a:latin typeface="Bahnschrift Light SemiCondensed" panose="020B0502040204020203" pitchFamily="34" charset="0"/>
              </a:rPr>
              <a:t>:</a:t>
            </a:r>
            <a:r>
              <a:rPr lang="zh-TW" altLang="en-US" sz="5400" dirty="0">
                <a:latin typeface="Bahnschrift Light SemiCondensed" panose="020B0502040204020203" pitchFamily="34" charset="0"/>
              </a:rPr>
              <a:t> </a:t>
            </a:r>
            <a:r>
              <a:rPr lang="fr-FR" altLang="zh-TW" sz="5400" dirty="0">
                <a:latin typeface="Bahnschrift Light SemiCondensed" panose="020B0502040204020203" pitchFamily="34" charset="0"/>
              </a:rPr>
              <a:t>Cross-Attention Multi-Scale Vision Transformer for Image Classification</a:t>
            </a:r>
            <a:endParaRPr lang="zh-TW" altLang="en-US" sz="5400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8718835-8BD9-4650-9363-86EEADA46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92374" y="4859049"/>
            <a:ext cx="6486652" cy="48708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Chun-Fu (Richard) Chen,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Quanfu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Fan,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Rameswar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Panda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副標題 2">
            <a:extLst>
              <a:ext uri="{FF2B5EF4-FFF2-40B4-BE49-F238E27FC236}">
                <a16:creationId xmlns:a16="http://schemas.microsoft.com/office/drawing/2014/main" id="{5383CD0B-713F-48A3-8BF3-13D7430F7AF3}"/>
              </a:ext>
            </a:extLst>
          </p:cNvPr>
          <p:cNvSpPr txBox="1">
            <a:spLocks/>
          </p:cNvSpPr>
          <p:nvPr/>
        </p:nvSpPr>
        <p:spPr>
          <a:xfrm>
            <a:off x="9418828" y="6041644"/>
            <a:ext cx="2681224" cy="901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Reporter: Ching-Ching Yang</a:t>
            </a:r>
          </a:p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Date: 2021/10/05</a:t>
            </a:r>
            <a:endParaRPr lang="zh-TW" alt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副標題 2">
            <a:extLst>
              <a:ext uri="{FF2B5EF4-FFF2-40B4-BE49-F238E27FC236}">
                <a16:creationId xmlns:a16="http://schemas.microsoft.com/office/drawing/2014/main" id="{2D8117DA-2300-4AAA-9AEE-FB1597CC724D}"/>
              </a:ext>
            </a:extLst>
          </p:cNvPr>
          <p:cNvSpPr txBox="1">
            <a:spLocks/>
          </p:cNvSpPr>
          <p:nvPr/>
        </p:nvSpPr>
        <p:spPr>
          <a:xfrm>
            <a:off x="1524000" y="4444703"/>
            <a:ext cx="9423400" cy="414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arXiv:2103.14899,   ICCV 2021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副標題 2">
            <a:extLst>
              <a:ext uri="{FF2B5EF4-FFF2-40B4-BE49-F238E27FC236}">
                <a16:creationId xmlns:a16="http://schemas.microsoft.com/office/drawing/2014/main" id="{0A4A44FC-D403-4586-9ADF-0D3B49B88156}"/>
              </a:ext>
            </a:extLst>
          </p:cNvPr>
          <p:cNvSpPr txBox="1">
            <a:spLocks/>
          </p:cNvSpPr>
          <p:nvPr/>
        </p:nvSpPr>
        <p:spPr>
          <a:xfrm>
            <a:off x="2992374" y="5405829"/>
            <a:ext cx="6486652" cy="487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MIT-IBM Watson AI Lab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E5D0EA-68A2-41DF-9E4B-04337E9203DD}"/>
              </a:ext>
            </a:extLst>
          </p:cNvPr>
          <p:cNvCxnSpPr/>
          <p:nvPr/>
        </p:nvCxnSpPr>
        <p:spPr>
          <a:xfrm>
            <a:off x="1243584" y="4218432"/>
            <a:ext cx="970381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42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CrossViT</a:t>
            </a:r>
            <a:r>
              <a:rPr lang="en-US" altLang="zh-TW" dirty="0"/>
              <a:t> - Two branches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10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2" name="圖片 11">
            <a:extLst>
              <a:ext uri="{FF2B5EF4-FFF2-40B4-BE49-F238E27FC236}">
                <a16:creationId xmlns:a16="http://schemas.microsoft.com/office/drawing/2014/main" id="{993328CE-CD01-4D1A-98E6-444833D9D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800" y="17245"/>
            <a:ext cx="2743200" cy="34117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9000744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With K multi-scale transformer encoders, each encoder consists of two branches: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L-Branch : a large (primary) branch that utilizes </a:t>
                </a:r>
                <a:r>
                  <a:rPr lang="en-US" altLang="zh-TW" sz="2000" dirty="0">
                    <a:solidFill>
                      <a:schemeClr val="accent2">
                        <a:lumMod val="75000"/>
                      </a:schemeClr>
                    </a:solidFill>
                  </a:rPr>
                  <a:t>coarse-grained patch size </a:t>
                </a:r>
                <a:r>
                  <a:rPr lang="en-US" altLang="zh-TW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zh-TW" sz="2000" dirty="0"/>
                  <a:t>) with more transformer encoders and wider embedding dimensions.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S-Branch : a small (complementary) branch that operates at </a:t>
                </a:r>
                <a:r>
                  <a:rPr lang="en-US" altLang="zh-TW" sz="2000" dirty="0">
                    <a:solidFill>
                      <a:schemeClr val="accent2">
                        <a:lumMod val="75000"/>
                      </a:schemeClr>
                    </a:solidFill>
                  </a:rPr>
                  <a:t>fine-grained patch size </a:t>
                </a:r>
                <a:r>
                  <a:rPr lang="en-US" altLang="zh-TW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TW" sz="2000" dirty="0"/>
                  <a:t>) with fewer encoders and smaller embedding dimensions.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9000744" cy="4486275"/>
              </a:xfrm>
              <a:blipFill>
                <a:blip r:embed="rId4"/>
                <a:stretch>
                  <a:fillRect l="-949" r="-88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2291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CrossViT</a:t>
            </a:r>
            <a:r>
              <a:rPr lang="en-US" altLang="zh-TW" dirty="0"/>
              <a:t> - Multi-Scale Feature Fusion (1)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11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b="1" dirty="0"/>
                  <a:t>All-Attention Fusion </a:t>
                </a:r>
                <a:r>
                  <a:rPr lang="en-US" altLang="zh-TW" sz="2400" dirty="0"/>
                  <a:t>: simply concatenate all the tokens from both branches without considering any characteristic of tokens. 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This approach requires quadratic computation time.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altLang="zh-TW" sz="2000" dirty="0"/>
                  <a:t> can be expressed as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92C84E61-80CE-4AE0-A041-3AD785F439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3583" y="3624338"/>
            <a:ext cx="3230217" cy="1889843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AACD163D-20AC-416C-8B35-68F1111C3A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2182" y="4290160"/>
            <a:ext cx="5553075" cy="857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86F300BE-ECA3-4597-A911-BCABE9406740}"/>
                  </a:ext>
                </a:extLst>
              </p:cNvPr>
              <p:cNvSpPr txBox="1"/>
              <p:nvPr/>
            </p:nvSpPr>
            <p:spPr>
              <a:xfrm>
                <a:off x="1543204" y="5478801"/>
                <a:ext cx="7715702" cy="346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zh-TW" sz="1600" i="1" dirty="0" err="1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sz="16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6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zh-TW" sz="16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zh-TW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altLang="zh-TW" sz="1600" i="1" dirty="0" smtClean="0"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altLang="zh-TW" sz="16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(∙)</m:t>
                    </m:r>
                  </m:oMath>
                </a14:m>
                <a:r>
                  <a:rPr lang="en-US" altLang="zh-TW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 are  the projection and back-projection functions to align the dimension. </a:t>
                </a:r>
                <a:endParaRPr lang="zh-TW" altLang="en-US" sz="1600" dirty="0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86F300BE-ECA3-4597-A911-BCABE9406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204" y="5478801"/>
                <a:ext cx="7715702" cy="346570"/>
              </a:xfrm>
              <a:prstGeom prst="rect">
                <a:avLst/>
              </a:prstGeom>
              <a:blipFill>
                <a:blip r:embed="rId6"/>
                <a:stretch>
                  <a:fillRect l="-395" t="-1754" b="-2280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1717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CrossViT</a:t>
            </a:r>
            <a:r>
              <a:rPr lang="en-US" altLang="zh-TW" dirty="0"/>
              <a:t> - Multi-Scale Feature Fusion (2)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12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b="1" dirty="0"/>
                  <a:t>Class Token Fusion </a:t>
                </a:r>
                <a:r>
                  <a:rPr lang="en-US" altLang="zh-TW" sz="2400" dirty="0"/>
                  <a:t>: only </a:t>
                </a:r>
                <a:r>
                  <a:rPr lang="en-US" altLang="zh-TW" sz="2400" dirty="0">
                    <a:solidFill>
                      <a:schemeClr val="accent2">
                        <a:lumMod val="75000"/>
                      </a:schemeClr>
                    </a:solidFill>
                  </a:rPr>
                  <a:t>CLS tokens </a:t>
                </a:r>
                <a:r>
                  <a:rPr lang="en-US" altLang="zh-TW" sz="2400" dirty="0"/>
                  <a:t>are fused as it can be considered as global representation of one branch. 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This approach is very efficient as only one token needs to be processed.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altLang="zh-TW" sz="2000" dirty="0"/>
                  <a:t> can be expressed as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圖片 5">
            <a:extLst>
              <a:ext uri="{FF2B5EF4-FFF2-40B4-BE49-F238E27FC236}">
                <a16:creationId xmlns:a16="http://schemas.microsoft.com/office/drawing/2014/main" id="{CC986488-6DB4-4080-B019-BDDF8C8468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900" y="3704432"/>
            <a:ext cx="3009900" cy="1809750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460C0E0D-3910-4F9F-B1CF-82051C8276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8350" y="4218781"/>
            <a:ext cx="523875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449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CrossViT</a:t>
            </a:r>
            <a:r>
              <a:rPr lang="en-US" altLang="zh-TW" dirty="0"/>
              <a:t> - Multi-Scale Feature Fusion (3)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13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b="1" dirty="0"/>
                  <a:t>Pairwise Fusion </a:t>
                </a:r>
                <a:r>
                  <a:rPr lang="en-US" altLang="zh-TW" sz="2400" dirty="0"/>
                  <a:t>: tokens at the corresponding spatial locations are fused together and CLS are fused</a:t>
                </a:r>
                <a:r>
                  <a:rPr lang="zh-TW" altLang="en-US" sz="2400" dirty="0"/>
                  <a:t> </a:t>
                </a:r>
                <a:r>
                  <a:rPr lang="en-US" altLang="zh-TW" sz="2400" dirty="0"/>
                  <a:t>separately. 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 Because the two branches have different number of patch tokens, we first perform an interpolation to align the spatial size.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altLang="zh-TW" sz="2000" dirty="0"/>
                  <a:t> of branch </a:t>
                </a:r>
                <a14:m>
                  <m:oMath xmlns:m="http://schemas.openxmlformats.org/officeDocument/2006/math">
                    <m:r>
                      <a:rPr lang="en-US" altLang="zh-TW" sz="20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altLang="zh-TW" sz="2000" dirty="0"/>
                  <a:t> and </a:t>
                </a:r>
                <a14:m>
                  <m:oMath xmlns:m="http://schemas.openxmlformats.org/officeDocument/2006/math">
                    <m:r>
                      <a:rPr lang="en-US" altLang="zh-TW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zh-TW" altLang="en-US" sz="2000" dirty="0"/>
                  <a:t> </a:t>
                </a:r>
                <a:r>
                  <a:rPr lang="en-US" altLang="zh-TW" sz="2000" dirty="0"/>
                  <a:t>can be expressed as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 r="-115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28BBBB6E-A684-499D-90F6-893973508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4375" y="4079623"/>
            <a:ext cx="3019425" cy="1771650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BDEE9F51-2AE1-4A5A-B7D5-0D6B170E90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9355" y="4704211"/>
            <a:ext cx="5111877" cy="12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75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CrossViT</a:t>
            </a:r>
            <a:r>
              <a:rPr lang="en-US" altLang="zh-TW" dirty="0"/>
              <a:t> - Multi-Scale Feature Fusion (4)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14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b="1" dirty="0">
                <a:solidFill>
                  <a:schemeClr val="accent2">
                    <a:lumMod val="75000"/>
                  </a:schemeClr>
                </a:solidFill>
              </a:rPr>
              <a:t>Cross-Attention Fusion </a:t>
            </a:r>
            <a:r>
              <a:rPr lang="en-US" altLang="zh-TW" sz="2400" dirty="0"/>
              <a:t>: where CLS token from one branch and patch tokens from another branch are fused together.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First, we utilize the CLS token at each branch as an agent to exchange information among the patch tokens from the other branch and then back project it to its own branch.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After the fusion with other branch tokens, the CLS token interacts with its own patch tokens again at the next transformer encoder.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E7B0EE4-B02C-4895-A5C8-8C10508CE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8669" y="4560824"/>
            <a:ext cx="2525131" cy="152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64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Cross-Attention Module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15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7635240" cy="460711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For branch </a:t>
                </a:r>
                <a14:m>
                  <m:oMath xmlns:m="http://schemas.openxmlformats.org/officeDocument/2006/math">
                    <m:r>
                      <a:rPr lang="en-US" altLang="zh-TW" sz="20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altLang="zh-TW" sz="2000" dirty="0"/>
                  <a:t>, it first collects the patch tokens from the S-Branch and concatenates its own CLS tokens to them: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Then it performs </a:t>
                </a:r>
                <a:r>
                  <a:rPr lang="en-US" altLang="zh-TW" sz="2000" dirty="0">
                    <a:solidFill>
                      <a:schemeClr val="accent2">
                        <a:lumMod val="75000"/>
                      </a:schemeClr>
                    </a:solidFill>
                  </a:rPr>
                  <a:t>cross-attention (CA)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between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𝑐𝑙𝑠</m:t>
                        </m:r>
                      </m:sub>
                      <m:sup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</m:oMath>
                </a14:m>
                <a:r>
                  <a:rPr lang="en-US" altLang="zh-TW" sz="20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’</m:t>
                        </m:r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000" dirty="0"/>
                  <a:t> as</a:t>
                </a:r>
                <a:br>
                  <a:rPr lang="en-US" altLang="zh-TW" sz="2000" dirty="0"/>
                </a:br>
                <a:br>
                  <a:rPr lang="en-US" altLang="zh-TW" sz="2000" dirty="0"/>
                </a:br>
                <a:r>
                  <a:rPr lang="en-US" altLang="zh-TW" sz="1600" dirty="0"/>
                  <a:t> </a:t>
                </a:r>
                <a:br>
                  <a:rPr lang="en-US" altLang="zh-TW" sz="2000" dirty="0"/>
                </a:br>
                <a:r>
                  <a:rPr lang="en-US" altLang="zh-TW" sz="18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i="1" dirty="0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180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altLang="zh-TW" sz="180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TW" sz="18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i="1" dirty="0" err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1800" i="1" dirty="0" err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TW" sz="180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TW" sz="18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i="1" dirty="0" err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1800" i="1" dirty="0" err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altLang="zh-TW" sz="1800" i="1" dirty="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altLang="zh-TW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×(</m:t>
                        </m:r>
                        <m:f>
                          <m:fPr>
                            <m:ctrlPr>
                              <a:rPr lang="en-US" altLang="zh-TW" sz="1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TW" sz="1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altLang="zh-TW" sz="1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>
                          <a:rPr lang="en-US" altLang="zh-TW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zh-TW" sz="18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800" dirty="0"/>
                  <a:t>are learnable parameters;</a:t>
                </a:r>
                <a:br>
                  <a:rPr lang="en-US" altLang="zh-TW" sz="1800" dirty="0"/>
                </a:br>
                <a:r>
                  <a:rPr lang="zh-TW" altLang="en-US" sz="1800" dirty="0"/>
                  <a:t>            </a:t>
                </a:r>
                <a14:m>
                  <m:oMath xmlns:m="http://schemas.openxmlformats.org/officeDocument/2006/math">
                    <m:r>
                      <a:rPr lang="en-US" altLang="zh-TW" sz="18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TW" sz="1800" dirty="0"/>
                  <a:t> and </a:t>
                </a:r>
                <a14:m>
                  <m:oMath xmlns:m="http://schemas.openxmlformats.org/officeDocument/2006/math">
                    <m:r>
                      <a:rPr lang="en-US" altLang="zh-TW" sz="180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TW" sz="18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800" dirty="0"/>
                  <a:t>are the embedding dimension and number of heads;</a:t>
                </a:r>
                <a:br>
                  <a:rPr lang="en-US" altLang="zh-TW" sz="1800" dirty="0"/>
                </a:br>
                <a:r>
                  <a:rPr lang="en-US" altLang="zh-TW" sz="1800" dirty="0"/>
                  <a:t>            </a:t>
                </a:r>
                <a14:m>
                  <m:oMath xmlns:m="http://schemas.openxmlformats.org/officeDocument/2006/math">
                    <m:r>
                      <a:rPr lang="en-US" altLang="zh-TW" sz="1800" b="1" i="0" dirty="0" smtClean="0">
                        <a:latin typeface="Cambria Math" panose="02040503050406030204" pitchFamily="18" charset="0"/>
                      </a:rPr>
                      <m:t>𝐀</m:t>
                    </m:r>
                  </m:oMath>
                </a14:m>
                <a:r>
                  <a:rPr lang="en-US" altLang="zh-TW" sz="1800" dirty="0"/>
                  <a:t> is the attention map.</a:t>
                </a:r>
                <a:endParaRPr lang="en-US" altLang="zh-TW" sz="20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7635240" cy="4607115"/>
              </a:xfrm>
              <a:blipFill>
                <a:blip r:embed="rId3"/>
                <a:stretch>
                  <a:fillRect l="-71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1E63B300-8F2C-4F12-A9C4-4D3C9264D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6750" y="940689"/>
            <a:ext cx="3905250" cy="4781550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F92045EE-3F2C-4DD9-AD1C-297C146AA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415" y="2786635"/>
            <a:ext cx="4117659" cy="547617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B78F4090-F5A4-46E5-8612-E92AD8EE39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6930" y="3945477"/>
            <a:ext cx="4922520" cy="81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83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Cross-Attention Module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16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763524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As in self-attention, we also use multiple heads in the CA and represent it as (MCA), but we do not apply a feed-forward network FFN after the cross-attention.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output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i="1" dirty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TW" sz="2000" b="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000" dirty="0"/>
                  <a:t> of a given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zh-TW" altLang="en-US" sz="2000" dirty="0"/>
                  <a:t> </a:t>
                </a:r>
                <a:r>
                  <a:rPr lang="en-US" altLang="zh-TW" sz="2000" dirty="0"/>
                  <a:t>with layer normalization and residual shortcut can be expressed as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0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7635240" cy="4486275"/>
              </a:xfrm>
              <a:blipFill>
                <a:blip r:embed="rId3"/>
                <a:stretch>
                  <a:fillRect l="-71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1E63B300-8F2C-4F12-A9C4-4D3C9264D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6750" y="940689"/>
            <a:ext cx="3905250" cy="4781550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ADE5B4BE-C9BB-4787-A890-A97227581B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3545" y="4477989"/>
            <a:ext cx="5924550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2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307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Setup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Dataset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ImageNet1K [9] : It contains 1,000 classes and the number of training and validation images are 1.28 millions and 50,000.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CIFAR10, CIFAR100 [20], Pet [27], </a:t>
            </a:r>
            <a:r>
              <a:rPr lang="en-US" altLang="zh-TW" dirty="0" err="1"/>
              <a:t>CropDisease</a:t>
            </a:r>
            <a:r>
              <a:rPr lang="en-US" altLang="zh-TW" dirty="0"/>
              <a:t> [23], and ChestXRay8 [40].</a:t>
            </a:r>
            <a:br>
              <a:rPr lang="en-US" altLang="zh-TW" dirty="0"/>
            </a:br>
            <a:r>
              <a:rPr lang="zh-TW" alt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zh-TW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using smaller datasets to test the transferability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5128451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762C00D6-96A7-477C-AD7F-712D3EE8AE9C}"/>
              </a:ext>
            </a:extLst>
          </p:cNvPr>
          <p:cNvSpPr txBox="1"/>
          <p:nvPr/>
        </p:nvSpPr>
        <p:spPr>
          <a:xfrm>
            <a:off x="900684" y="5163157"/>
            <a:ext cx="1039063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[9] Jia Deng, Wei Dong, Richard </a:t>
            </a:r>
            <a:r>
              <a:rPr lang="en-US" altLang="zh-TW" sz="1200" dirty="0" err="1"/>
              <a:t>Socher</a:t>
            </a:r>
            <a:r>
              <a:rPr lang="en-US" altLang="zh-TW" sz="1200" dirty="0"/>
              <a:t>, Li-Jia Li, Kai Li, and Li Fei-Fei. </a:t>
            </a:r>
            <a:r>
              <a:rPr lang="en-US" altLang="zh-TW" sz="1200" dirty="0" err="1"/>
              <a:t>Imagenet</a:t>
            </a:r>
            <a:r>
              <a:rPr lang="en-US" altLang="zh-TW" sz="1200" dirty="0"/>
              <a:t>: A large-scale hierarchical image database. In 2009 IEEE conference on computer vision and pattern recognition, pages 248–255. </a:t>
            </a:r>
            <a:r>
              <a:rPr lang="en-US" altLang="zh-TW" sz="1200" dirty="0" err="1"/>
              <a:t>Ieee</a:t>
            </a:r>
            <a:r>
              <a:rPr lang="en-US" altLang="zh-TW" sz="1200" dirty="0"/>
              <a:t>, 2009.</a:t>
            </a:r>
          </a:p>
          <a:p>
            <a:r>
              <a:rPr lang="en-US" altLang="zh-TW" sz="1200" dirty="0"/>
              <a:t>[20] Alex </a:t>
            </a:r>
            <a:r>
              <a:rPr lang="en-US" altLang="zh-TW" sz="1200" dirty="0" err="1"/>
              <a:t>Krizhevsky</a:t>
            </a:r>
            <a:r>
              <a:rPr lang="en-US" altLang="zh-TW" sz="1200" dirty="0"/>
              <a:t>, Geoffrey Hinton, et al. Learning multiple layers of features from tiny images. 2009.</a:t>
            </a:r>
          </a:p>
          <a:p>
            <a:r>
              <a:rPr lang="en-US" altLang="zh-TW" sz="1200" dirty="0"/>
              <a:t>[23] Sharada P Mohanty, David P Hughes, and Marcel </a:t>
            </a:r>
            <a:r>
              <a:rPr lang="en-US" altLang="zh-TW" sz="1200" dirty="0" err="1"/>
              <a:t>Salath´e</a:t>
            </a:r>
            <a:r>
              <a:rPr lang="en-US" altLang="zh-TW" sz="1200" dirty="0"/>
              <a:t>. Using deep learning for image-based plant disease detection. Frontiers in plant science, 7:1419, 2016.</a:t>
            </a:r>
          </a:p>
          <a:p>
            <a:r>
              <a:rPr lang="en-US" altLang="zh-TW" sz="1200" dirty="0"/>
              <a:t>[27] Omkar M. </a:t>
            </a:r>
            <a:r>
              <a:rPr lang="en-US" altLang="zh-TW" sz="1200" dirty="0" err="1"/>
              <a:t>Parkhi</a:t>
            </a:r>
            <a:r>
              <a:rPr lang="en-US" altLang="zh-TW" sz="1200" dirty="0"/>
              <a:t>, Andrea </a:t>
            </a:r>
            <a:r>
              <a:rPr lang="en-US" altLang="zh-TW" sz="1200" dirty="0" err="1"/>
              <a:t>Vedaldi</a:t>
            </a:r>
            <a:r>
              <a:rPr lang="en-US" altLang="zh-TW" sz="1200" dirty="0"/>
              <a:t>, Andrew Zisserman, and C. V. Jawahar. Cats and dogs. In IEEE Conference on Computer Vision and Pattern Recognition, 2012.</a:t>
            </a:r>
          </a:p>
          <a:p>
            <a:r>
              <a:rPr lang="en-US" altLang="zh-TW" sz="1200" dirty="0"/>
              <a:t>[40] </a:t>
            </a:r>
            <a:r>
              <a:rPr lang="en-US" altLang="zh-TW" sz="1200" dirty="0" err="1"/>
              <a:t>Xiaosong</a:t>
            </a:r>
            <a:r>
              <a:rPr lang="en-US" altLang="zh-TW" sz="1200" dirty="0"/>
              <a:t> Wang, </a:t>
            </a:r>
            <a:r>
              <a:rPr lang="en-US" altLang="zh-TW" sz="1200" dirty="0" err="1"/>
              <a:t>Yifan</a:t>
            </a:r>
            <a:r>
              <a:rPr lang="en-US" altLang="zh-TW" sz="1200" dirty="0"/>
              <a:t> Peng, Le Lu, </a:t>
            </a:r>
            <a:r>
              <a:rPr lang="en-US" altLang="zh-TW" sz="1200" dirty="0" err="1"/>
              <a:t>Zhiyong</a:t>
            </a:r>
            <a:r>
              <a:rPr lang="en-US" altLang="zh-TW" sz="1200" dirty="0"/>
              <a:t> Lu, </a:t>
            </a:r>
            <a:r>
              <a:rPr lang="en-US" altLang="zh-TW" sz="1200" dirty="0" err="1"/>
              <a:t>Mohammadhadi</a:t>
            </a:r>
            <a:r>
              <a:rPr lang="en-US" altLang="zh-TW" sz="1200" dirty="0"/>
              <a:t> Bagheri, and Ronald M Summers. Chestxray8: Hospital-scale chest x-ray database and benchmarks on weakly-supervised classification and localization of common thorax diseases. In Proceedings of the IEEE conference on computer vision and pattern recognition, pages 2097–2106, 2017.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011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Setup - Models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1808"/>
            <a:ext cx="10515600" cy="4665155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1~3</a:t>
            </a:r>
            <a:r>
              <a:rPr lang="en-US" altLang="zh-TW" sz="2000" dirty="0"/>
              <a:t> : the large (primary) branches is identical to </a:t>
            </a:r>
            <a:r>
              <a:rPr lang="en-US" altLang="zh-TW" sz="2000" dirty="0" err="1"/>
              <a:t>DeiT</a:t>
            </a:r>
            <a:r>
              <a:rPr lang="en-US" altLang="zh-TW" sz="2000" dirty="0"/>
              <a:t>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4~6</a:t>
            </a:r>
            <a:r>
              <a:rPr lang="en-US" altLang="zh-TW" sz="2000" dirty="0"/>
              <a:t> : these vary by different expanding ratios in FFN (r), depths and embedding dimensions; the ending number tells </a:t>
            </a:r>
            <a:r>
              <a:rPr lang="en-US" altLang="zh-TW" sz="2000" dirty="0">
                <a:solidFill>
                  <a:schemeClr val="accent2">
                    <a:lumMod val="75000"/>
                  </a:schemeClr>
                </a:solidFill>
              </a:rPr>
              <a:t>the total number of transformer encoders in the large branch used</a:t>
            </a:r>
            <a:r>
              <a:rPr lang="en-US" altLang="zh-TW" sz="2000" dirty="0"/>
              <a:t>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7~9</a:t>
            </a:r>
            <a:r>
              <a:rPr lang="en-US" altLang="zh-TW" sz="2000" dirty="0"/>
              <a:t> : substituting the linear patch embedding in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 by </a:t>
            </a:r>
            <a:r>
              <a:rPr lang="en-US" altLang="zh-TW" sz="2000" dirty="0">
                <a:solidFill>
                  <a:schemeClr val="accent2">
                    <a:lumMod val="75000"/>
                  </a:schemeClr>
                </a:solidFill>
              </a:rPr>
              <a:t>three convolutional layers</a:t>
            </a:r>
            <a:r>
              <a:rPr lang="en-US" altLang="zh-TW" sz="2000" dirty="0"/>
              <a:t> as the patch tokenizer.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19</a:t>
            </a:fld>
            <a:endParaRPr lang="zh-TW" altLang="en-US"/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A88A3471-743D-4479-A3F7-EBAFD4AC5B47}"/>
              </a:ext>
            </a:extLst>
          </p:cNvPr>
          <p:cNvGrpSpPr/>
          <p:nvPr/>
        </p:nvGrpSpPr>
        <p:grpSpPr>
          <a:xfrm>
            <a:off x="2529652" y="3559454"/>
            <a:ext cx="7132696" cy="2979458"/>
            <a:chOff x="2535936" y="3513415"/>
            <a:chExt cx="7132696" cy="2979458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A6A3E5B8-0F78-4140-8907-0BEFD98A99CD}"/>
                </a:ext>
              </a:extLst>
            </p:cNvPr>
            <p:cNvSpPr/>
            <p:nvPr/>
          </p:nvSpPr>
          <p:spPr>
            <a:xfrm>
              <a:off x="2535936" y="5669249"/>
              <a:ext cx="1243584" cy="597408"/>
            </a:xfrm>
            <a:prstGeom prst="rect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D1D5393B-48B0-4272-8683-173AD140A165}"/>
                </a:ext>
              </a:extLst>
            </p:cNvPr>
            <p:cNvSpPr/>
            <p:nvPr/>
          </p:nvSpPr>
          <p:spPr>
            <a:xfrm>
              <a:off x="2535936" y="5003144"/>
              <a:ext cx="1243584" cy="597408"/>
            </a:xfrm>
            <a:prstGeom prst="rect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3D4BC13-B15B-4FC3-AFC3-4B8F4A0AA2FF}"/>
                </a:ext>
              </a:extLst>
            </p:cNvPr>
            <p:cNvSpPr/>
            <p:nvPr/>
          </p:nvSpPr>
          <p:spPr>
            <a:xfrm>
              <a:off x="2535936" y="4315968"/>
              <a:ext cx="1243584" cy="597408"/>
            </a:xfrm>
            <a:prstGeom prst="rect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51E64983-9D39-4E27-B752-EFF96782B7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12"/>
            <a:stretch/>
          </p:blipFill>
          <p:spPr>
            <a:xfrm>
              <a:off x="2645663" y="3513415"/>
              <a:ext cx="7022969" cy="29794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0121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/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B4796B-B070-4DA4-8E25-FCE0D3B630B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36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Comparisons with </a:t>
            </a:r>
            <a:r>
              <a:rPr lang="en-US" altLang="zh-TW" dirty="0" err="1"/>
              <a:t>DeiT</a:t>
            </a: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20</a:t>
            </a:fld>
            <a:endParaRPr lang="zh-TW" altLang="en-US"/>
          </a:p>
        </p:txBody>
      </p:sp>
      <p:pic>
        <p:nvPicPr>
          <p:cNvPr id="13" name="內容版面配置區 12">
            <a:extLst>
              <a:ext uri="{FF2B5EF4-FFF2-40B4-BE49-F238E27FC236}">
                <a16:creationId xmlns:a16="http://schemas.microsoft.com/office/drawing/2014/main" id="{4DF45032-FFC4-46B0-8C69-375C7F5E5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46059" y="1410291"/>
            <a:ext cx="5743722" cy="5128621"/>
          </a:xfrm>
        </p:spPr>
      </p:pic>
    </p:spTree>
    <p:extLst>
      <p:ext uri="{BB962C8B-B14F-4D97-AF65-F5344CB8AC3E}">
        <p14:creationId xmlns:p14="http://schemas.microsoft.com/office/powerpoint/2010/main" val="1155473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Comparisons with SOTA Transformers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21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36E4221-D589-43D2-89BA-5E6002DF1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096" y="1419415"/>
            <a:ext cx="5791808" cy="530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150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>
            <a:extLst>
              <a:ext uri="{FF2B5EF4-FFF2-40B4-BE49-F238E27FC236}">
                <a16:creationId xmlns:a16="http://schemas.microsoft.com/office/drawing/2014/main" id="{17ABBE64-A534-406C-B56F-00CE0E4B58F9}"/>
              </a:ext>
            </a:extLst>
          </p:cNvPr>
          <p:cNvSpPr txBox="1"/>
          <p:nvPr/>
        </p:nvSpPr>
        <p:spPr>
          <a:xfrm>
            <a:off x="694944" y="1442100"/>
            <a:ext cx="10802112" cy="4906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[11] Alexey </a:t>
            </a:r>
            <a:r>
              <a:rPr lang="en-US" altLang="zh-TW" sz="1400" dirty="0" err="1"/>
              <a:t>Dosovitskiy</a:t>
            </a:r>
            <a:r>
              <a:rPr lang="en-US" altLang="zh-TW" sz="1400" dirty="0"/>
              <a:t>, Lucas Beyer, Alexander Kolesnikov, Dirk </a:t>
            </a:r>
            <a:r>
              <a:rPr lang="en-US" altLang="zh-TW" sz="1400" dirty="0" err="1"/>
              <a:t>Weissenborn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Xiaohua</a:t>
            </a:r>
            <a:r>
              <a:rPr lang="en-US" altLang="zh-TW" sz="1400" dirty="0"/>
              <a:t> </a:t>
            </a:r>
            <a:r>
              <a:rPr lang="en-US" altLang="zh-TW" sz="1400" dirty="0" err="1"/>
              <a:t>Zhai</a:t>
            </a:r>
            <a:r>
              <a:rPr lang="en-US" altLang="zh-TW" sz="1400" dirty="0"/>
              <a:t>, Thomas </a:t>
            </a:r>
            <a:r>
              <a:rPr lang="en-US" altLang="zh-TW" sz="1400" dirty="0" err="1"/>
              <a:t>Unterthiner</a:t>
            </a:r>
            <a:r>
              <a:rPr lang="en-US" altLang="zh-TW" sz="1400" dirty="0"/>
              <a:t>, Mostafa </a:t>
            </a:r>
            <a:r>
              <a:rPr lang="en-US" altLang="zh-TW" sz="1400" dirty="0" err="1"/>
              <a:t>Dehghani</a:t>
            </a:r>
            <a:r>
              <a:rPr lang="en-US" altLang="zh-TW" sz="1400" dirty="0"/>
              <a:t>, Matthias </a:t>
            </a:r>
            <a:r>
              <a:rPr lang="en-US" altLang="zh-TW" sz="1400" dirty="0" err="1"/>
              <a:t>Minderer</a:t>
            </a:r>
            <a:r>
              <a:rPr lang="en-US" altLang="zh-TW" sz="1400" dirty="0"/>
              <a:t>, Georg </a:t>
            </a:r>
            <a:r>
              <a:rPr lang="en-US" altLang="zh-TW" sz="1400" dirty="0" err="1"/>
              <a:t>Heigold</a:t>
            </a:r>
            <a:r>
              <a:rPr lang="en-US" altLang="zh-TW" sz="1400" dirty="0"/>
              <a:t>, Sylvain </a:t>
            </a:r>
            <a:r>
              <a:rPr lang="en-US" altLang="zh-TW" sz="1400" dirty="0" err="1"/>
              <a:t>Gelly</a:t>
            </a:r>
            <a:r>
              <a:rPr lang="en-US" altLang="zh-TW" sz="1400" dirty="0"/>
              <a:t>, Jakob </a:t>
            </a:r>
            <a:r>
              <a:rPr lang="en-US" altLang="zh-TW" sz="1400" dirty="0" err="1"/>
              <a:t>Uszkoreit</a:t>
            </a:r>
            <a:r>
              <a:rPr lang="en-US" altLang="zh-TW" sz="1400" dirty="0"/>
              <a:t>, and Neil </a:t>
            </a:r>
            <a:r>
              <a:rPr lang="en-US" altLang="zh-TW" sz="1400" dirty="0" err="1"/>
              <a:t>Houlsby</a:t>
            </a:r>
            <a:r>
              <a:rPr lang="en-US" altLang="zh-TW" sz="1400" dirty="0"/>
              <a:t>. An image is worth 16x16 words: Transformers for image recognition at scale. In International Conference on Learning Representations, 2021.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[14] Kai Han, An Xiao, </a:t>
            </a:r>
            <a:r>
              <a:rPr lang="en-US" altLang="zh-TW" sz="1400" dirty="0" err="1"/>
              <a:t>Enhua</a:t>
            </a:r>
            <a:r>
              <a:rPr lang="en-US" altLang="zh-TW" sz="1400" dirty="0"/>
              <a:t> Wu, </a:t>
            </a:r>
            <a:r>
              <a:rPr lang="en-US" altLang="zh-TW" sz="1400" dirty="0" err="1"/>
              <a:t>Jianyuan</a:t>
            </a:r>
            <a:r>
              <a:rPr lang="en-US" altLang="zh-TW" sz="1400" dirty="0"/>
              <a:t> Guo, </a:t>
            </a:r>
            <a:r>
              <a:rPr lang="en-US" altLang="zh-TW" sz="1400" dirty="0" err="1"/>
              <a:t>Chunjing</a:t>
            </a:r>
            <a:r>
              <a:rPr lang="en-US" altLang="zh-TW" sz="1400" dirty="0"/>
              <a:t> Xu, and </a:t>
            </a:r>
            <a:r>
              <a:rPr lang="en-US" altLang="zh-TW" sz="1400" dirty="0" err="1"/>
              <a:t>Yunhe</a:t>
            </a:r>
            <a:r>
              <a:rPr lang="en-US" altLang="zh-TW" sz="1400" dirty="0"/>
              <a:t> Wang. Transformer in transformer. </a:t>
            </a:r>
            <a:r>
              <a:rPr lang="en-US" altLang="zh-TW" sz="1400" dirty="0" err="1"/>
              <a:t>arXiv</a:t>
            </a:r>
            <a:r>
              <a:rPr lang="en-US" altLang="zh-TW" sz="1400" dirty="0"/>
              <a:t> preprint arXiv:2103.00112, 2021.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[19] Andrew </a:t>
            </a:r>
            <a:r>
              <a:rPr lang="en-US" altLang="zh-TW" sz="1400" dirty="0" err="1"/>
              <a:t>Jaegle</a:t>
            </a:r>
            <a:r>
              <a:rPr lang="en-US" altLang="zh-TW" sz="1400" dirty="0"/>
              <a:t>, Felix </a:t>
            </a:r>
            <a:r>
              <a:rPr lang="en-US" altLang="zh-TW" sz="1400" dirty="0" err="1"/>
              <a:t>Gimeno</a:t>
            </a:r>
            <a:r>
              <a:rPr lang="en-US" altLang="zh-TW" sz="1400" dirty="0"/>
              <a:t>, Andy Brock, Oriol </a:t>
            </a:r>
            <a:r>
              <a:rPr lang="en-US" altLang="zh-TW" sz="1400" dirty="0" err="1"/>
              <a:t>Vinyals</a:t>
            </a:r>
            <a:r>
              <a:rPr lang="en-US" altLang="zh-TW" sz="1400" dirty="0"/>
              <a:t>, Andrew Zisserman, and Joao </a:t>
            </a:r>
            <a:r>
              <a:rPr lang="en-US" altLang="zh-TW" sz="1400" dirty="0" err="1"/>
              <a:t>Carreira</a:t>
            </a:r>
            <a:r>
              <a:rPr lang="en-US" altLang="zh-TW" sz="1400" dirty="0"/>
              <a:t>. Perceiver: General perception with iterative attention. In Marina </a:t>
            </a:r>
            <a:r>
              <a:rPr lang="en-US" altLang="zh-TW" sz="1400" dirty="0" err="1"/>
              <a:t>Meila</a:t>
            </a:r>
            <a:r>
              <a:rPr lang="en-US" altLang="zh-TW" sz="1400" dirty="0"/>
              <a:t> and Tong Zhang, editors, Proceedings of the 38th International Conference on Machine Learning, volume 139 of Proceedings of Machine Learning Research, pages 4651–4664. PMLR, 18–24 Jul 2021.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[35] Hugo </a:t>
            </a:r>
            <a:r>
              <a:rPr lang="en-US" altLang="zh-TW" sz="1400" dirty="0" err="1"/>
              <a:t>Touvron</a:t>
            </a:r>
            <a:r>
              <a:rPr lang="en-US" altLang="zh-TW" sz="1400" dirty="0"/>
              <a:t>, Matthieu Cord, Matthijs </a:t>
            </a:r>
            <a:r>
              <a:rPr lang="en-US" altLang="zh-TW" sz="1400" dirty="0" err="1"/>
              <a:t>Douze</a:t>
            </a:r>
            <a:r>
              <a:rPr lang="en-US" altLang="zh-TW" sz="1400" dirty="0"/>
              <a:t>, Francisco Massa, Alexandre </a:t>
            </a:r>
            <a:r>
              <a:rPr lang="en-US" altLang="zh-TW" sz="1400" dirty="0" err="1"/>
              <a:t>Sablayrolles</a:t>
            </a:r>
            <a:r>
              <a:rPr lang="en-US" altLang="zh-TW" sz="1400" dirty="0"/>
              <a:t>, and Herve Jegou. Training data-efficient image transformers &amp; distillation through attention. In Marina </a:t>
            </a:r>
            <a:r>
              <a:rPr lang="en-US" altLang="zh-TW" sz="1400" dirty="0" err="1"/>
              <a:t>Meila</a:t>
            </a:r>
            <a:r>
              <a:rPr lang="en-US" altLang="zh-TW" sz="1400" dirty="0"/>
              <a:t> and Tong Zhang, editors, Proceedings of the 38th International Conference on Machine Learning, volume 139 of Proceedings of Machine Learning Research, pages 10347–10357. PMLR, 18–24 Jul 2021.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[38] </a:t>
            </a:r>
            <a:r>
              <a:rPr lang="en-US" altLang="zh-TW" sz="1400" dirty="0" err="1"/>
              <a:t>Wenhai</a:t>
            </a:r>
            <a:r>
              <a:rPr lang="en-US" altLang="zh-TW" sz="1400" dirty="0"/>
              <a:t> Wang, </a:t>
            </a:r>
            <a:r>
              <a:rPr lang="en-US" altLang="zh-TW" sz="1400" dirty="0" err="1"/>
              <a:t>Enze</a:t>
            </a:r>
            <a:r>
              <a:rPr lang="en-US" altLang="zh-TW" sz="1400" dirty="0"/>
              <a:t> </a:t>
            </a:r>
            <a:r>
              <a:rPr lang="en-US" altLang="zh-TW" sz="1400" dirty="0" err="1"/>
              <a:t>Xie</a:t>
            </a:r>
            <a:r>
              <a:rPr lang="en-US" altLang="zh-TW" sz="1400" dirty="0"/>
              <a:t>, Xiang Li, Deng-Ping Fan, </a:t>
            </a:r>
            <a:r>
              <a:rPr lang="en-US" altLang="zh-TW" sz="1400" dirty="0" err="1"/>
              <a:t>Kaitao</a:t>
            </a:r>
            <a:r>
              <a:rPr lang="en-US" altLang="zh-TW" sz="1400" dirty="0"/>
              <a:t> Song, Ding Liang, Tong Lu, Ping Luo, and Ling Shao. Pyramid vision transformer: A versatile backbone for dense prediction without convolutions, 2021.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[42] </a:t>
            </a:r>
            <a:r>
              <a:rPr lang="en-US" altLang="zh-TW" sz="1400" dirty="0" err="1"/>
              <a:t>Lemeng</a:t>
            </a:r>
            <a:r>
              <a:rPr lang="en-US" altLang="zh-TW" sz="1400" dirty="0"/>
              <a:t> Wu, </a:t>
            </a:r>
            <a:r>
              <a:rPr lang="en-US" altLang="zh-TW" sz="1400" dirty="0" err="1"/>
              <a:t>Xingchao</a:t>
            </a:r>
            <a:r>
              <a:rPr lang="en-US" altLang="zh-TW" sz="1400" dirty="0"/>
              <a:t> Liu, and </a:t>
            </a:r>
            <a:r>
              <a:rPr lang="en-US" altLang="zh-TW" sz="1400" dirty="0" err="1"/>
              <a:t>Qiang</a:t>
            </a:r>
            <a:r>
              <a:rPr lang="en-US" altLang="zh-TW" sz="1400" dirty="0"/>
              <a:t> Liu. Centroid transformers: Learning to abstract with attention. </a:t>
            </a:r>
            <a:r>
              <a:rPr lang="en-US" altLang="zh-TW" sz="1400" dirty="0" err="1"/>
              <a:t>arXiv</a:t>
            </a:r>
            <a:r>
              <a:rPr lang="en-US" altLang="zh-TW" sz="1400" dirty="0"/>
              <a:t> preprint arXiv:2102.08606, 2021. 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[45] Li Yuan, </a:t>
            </a:r>
            <a:r>
              <a:rPr lang="en-US" altLang="zh-TW" sz="1400" dirty="0" err="1"/>
              <a:t>Yunpeng</a:t>
            </a:r>
            <a:r>
              <a:rPr lang="en-US" altLang="zh-TW" sz="1400" dirty="0"/>
              <a:t> Chen, Tao Wang, </a:t>
            </a:r>
            <a:r>
              <a:rPr lang="en-US" altLang="zh-TW" sz="1400" dirty="0" err="1"/>
              <a:t>Weihao</a:t>
            </a:r>
            <a:r>
              <a:rPr lang="en-US" altLang="zh-TW" sz="1400" dirty="0"/>
              <a:t> Yu, Yujun Shi, Francis EH Tay, </a:t>
            </a:r>
            <a:r>
              <a:rPr lang="en-US" altLang="zh-TW" sz="1400" dirty="0" err="1"/>
              <a:t>Jiashi</a:t>
            </a:r>
            <a:r>
              <a:rPr lang="en-US" altLang="zh-TW" sz="1400" dirty="0"/>
              <a:t> Feng, and </a:t>
            </a:r>
            <a:r>
              <a:rPr lang="en-US" altLang="zh-TW" sz="1400" dirty="0" err="1"/>
              <a:t>Shuicheng</a:t>
            </a:r>
            <a:r>
              <a:rPr lang="en-US" altLang="zh-TW" sz="1400" dirty="0"/>
              <a:t> Yan. Tokens-to-token vit: Training vision transformers from scratch on </a:t>
            </a:r>
            <a:r>
              <a:rPr lang="en-US" altLang="zh-TW" sz="1400" dirty="0" err="1"/>
              <a:t>imagenet</a:t>
            </a:r>
            <a:r>
              <a:rPr lang="en-US" altLang="zh-TW" sz="1400" dirty="0"/>
              <a:t>, 2021.</a:t>
            </a:r>
            <a:endParaRPr lang="zh-TW" altLang="en-US" sz="1400" dirty="0"/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16B89C2-3C81-41EF-ACE2-4D9B20DF6947}"/>
              </a:ext>
            </a:extLst>
          </p:cNvPr>
          <p:cNvCxnSpPr>
            <a:cxnSpLocks/>
          </p:cNvCxnSpPr>
          <p:nvPr/>
        </p:nvCxnSpPr>
        <p:spPr>
          <a:xfrm>
            <a:off x="838200" y="637203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Comparisons with SOTA Transformers</a:t>
            </a:r>
            <a:r>
              <a:rPr lang="zh-TW" altLang="en-US" dirty="0"/>
              <a:t> </a:t>
            </a:r>
            <a:r>
              <a:rPr lang="en-US" altLang="zh-TW" dirty="0"/>
              <a:t>[Ref]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9688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Comparisons with CNN-based Models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23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9898C65-DE10-496B-A04C-7493157ED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056" y="1340478"/>
            <a:ext cx="4876800" cy="5380997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FA8E2BF2-9762-46A1-9E8D-5A00CB152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856" y="5286699"/>
            <a:ext cx="4289107" cy="113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885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>
            <a:extLst>
              <a:ext uri="{FF2B5EF4-FFF2-40B4-BE49-F238E27FC236}">
                <a16:creationId xmlns:a16="http://schemas.microsoft.com/office/drawing/2014/main" id="{17ABBE64-A534-406C-B56F-00CE0E4B58F9}"/>
              </a:ext>
            </a:extLst>
          </p:cNvPr>
          <p:cNvSpPr txBox="1"/>
          <p:nvPr/>
        </p:nvSpPr>
        <p:spPr>
          <a:xfrm>
            <a:off x="694944" y="1507827"/>
            <a:ext cx="10802112" cy="426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[15] </a:t>
            </a:r>
            <a:r>
              <a:rPr lang="en-US" altLang="zh-TW" sz="1400" dirty="0" err="1"/>
              <a:t>Kaiming</a:t>
            </a:r>
            <a:r>
              <a:rPr lang="en-US" altLang="zh-TW" sz="1400" dirty="0"/>
              <a:t> He, </a:t>
            </a:r>
            <a:r>
              <a:rPr lang="en-US" altLang="zh-TW" sz="1400" dirty="0" err="1"/>
              <a:t>Xiangyu</a:t>
            </a:r>
            <a:r>
              <a:rPr lang="en-US" altLang="zh-TW" sz="1400" dirty="0"/>
              <a:t> Zhang, </a:t>
            </a:r>
            <a:r>
              <a:rPr lang="en-US" altLang="zh-TW" sz="1400" dirty="0" err="1"/>
              <a:t>Shaoqing</a:t>
            </a:r>
            <a:r>
              <a:rPr lang="en-US" altLang="zh-TW" sz="1400" dirty="0"/>
              <a:t> Ren, and Jian Sun.</a:t>
            </a:r>
            <a:r>
              <a:rPr lang="zh-TW" altLang="en-US" sz="1400" dirty="0"/>
              <a:t> </a:t>
            </a:r>
            <a:r>
              <a:rPr lang="en-US" altLang="zh-TW" sz="1400" dirty="0"/>
              <a:t>Deep Residual Learning for Image Recognition. In The IEEE</a:t>
            </a:r>
            <a:r>
              <a:rPr lang="zh-TW" altLang="en-US" sz="1400" dirty="0"/>
              <a:t> </a:t>
            </a:r>
            <a:r>
              <a:rPr lang="en-US" altLang="zh-TW" sz="1400" dirty="0"/>
              <a:t>Conference on Computer Vision and Pattern Recognition,</a:t>
            </a:r>
            <a:r>
              <a:rPr lang="zh-TW" altLang="en-US" sz="1400" dirty="0"/>
              <a:t> </a:t>
            </a:r>
            <a:r>
              <a:rPr lang="en-US" altLang="zh-TW" sz="1400" dirty="0"/>
              <a:t>June 2016.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[18] J. Hu, L. Shen, and G. Sun. Squeeze-and-excitation networks. In 2018 IEEE/CVF Conference on Computer Vision</a:t>
            </a:r>
            <a:r>
              <a:rPr lang="zh-TW" altLang="en-US" sz="1400" dirty="0"/>
              <a:t> </a:t>
            </a:r>
            <a:r>
              <a:rPr lang="en-US" altLang="zh-TW" sz="1400" dirty="0"/>
              <a:t>and Pattern Recognition, pages 7132–7141, 2018.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[30] Ilija </a:t>
            </a:r>
            <a:r>
              <a:rPr lang="en-US" altLang="zh-TW" sz="1400" dirty="0" err="1"/>
              <a:t>Radosavovic</a:t>
            </a:r>
            <a:r>
              <a:rPr lang="en-US" altLang="zh-TW" sz="1400" dirty="0"/>
              <a:t>, Raj Prateek </a:t>
            </a:r>
            <a:r>
              <a:rPr lang="en-US" altLang="zh-TW" sz="1400" dirty="0" err="1"/>
              <a:t>Kosaraju</a:t>
            </a:r>
            <a:r>
              <a:rPr lang="en-US" altLang="zh-TW" sz="1400" dirty="0"/>
              <a:t>, Ross </a:t>
            </a:r>
            <a:r>
              <a:rPr lang="en-US" altLang="zh-TW" sz="1400" dirty="0" err="1"/>
              <a:t>Girshick</a:t>
            </a:r>
            <a:r>
              <a:rPr lang="en-US" altLang="zh-TW" sz="1400" dirty="0"/>
              <a:t>,</a:t>
            </a:r>
            <a:r>
              <a:rPr lang="zh-TW" altLang="en-US" sz="1400" dirty="0"/>
              <a:t> </a:t>
            </a:r>
            <a:r>
              <a:rPr lang="en-US" altLang="zh-TW" sz="1400" dirty="0" err="1"/>
              <a:t>Kaiming</a:t>
            </a:r>
            <a:r>
              <a:rPr lang="en-US" altLang="zh-TW" sz="1400" dirty="0"/>
              <a:t> He, and Piotr Dollar. Designing network design</a:t>
            </a:r>
            <a:r>
              <a:rPr lang="zh-TW" altLang="en-US" sz="1400" dirty="0"/>
              <a:t> </a:t>
            </a:r>
            <a:r>
              <a:rPr lang="en-US" altLang="zh-TW" sz="1400" dirty="0"/>
              <a:t>spaces. In IEEE/CVF Conference on Computer Vision and</a:t>
            </a:r>
            <a:r>
              <a:rPr lang="zh-TW" altLang="en-US" sz="1400" dirty="0"/>
              <a:t> </a:t>
            </a:r>
            <a:r>
              <a:rPr lang="en-US" altLang="zh-TW" sz="1400" dirty="0"/>
              <a:t>Pattern Recognition, June 2020.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[34] </a:t>
            </a:r>
            <a:r>
              <a:rPr lang="en-US" altLang="zh-TW" sz="1400" dirty="0" err="1"/>
              <a:t>Mingxing</a:t>
            </a:r>
            <a:r>
              <a:rPr lang="en-US" altLang="zh-TW" sz="1400" dirty="0"/>
              <a:t> Tan and Quoc Le. </a:t>
            </a:r>
            <a:r>
              <a:rPr lang="en-US" altLang="zh-TW" sz="1400" dirty="0" err="1"/>
              <a:t>EfficientNet</a:t>
            </a:r>
            <a:r>
              <a:rPr lang="en-US" altLang="zh-TW" sz="1400" dirty="0"/>
              <a:t>: Rethinking Model</a:t>
            </a:r>
            <a:r>
              <a:rPr lang="zh-TW" altLang="en-US" sz="1400" dirty="0"/>
              <a:t> </a:t>
            </a:r>
            <a:r>
              <a:rPr lang="en-US" altLang="zh-TW" sz="1400" dirty="0"/>
              <a:t>Scaling for Convolutional Neural Networks. In </a:t>
            </a:r>
            <a:r>
              <a:rPr lang="en-US" altLang="zh-TW" sz="1400" dirty="0" err="1"/>
              <a:t>Kamalika</a:t>
            </a:r>
            <a:r>
              <a:rPr lang="zh-TW" altLang="en-US" sz="1400" dirty="0"/>
              <a:t> </a:t>
            </a:r>
            <a:r>
              <a:rPr lang="en-US" altLang="zh-TW" sz="1400" dirty="0"/>
              <a:t>Chaudhuri and Ruslan </a:t>
            </a:r>
            <a:r>
              <a:rPr lang="en-US" altLang="zh-TW" sz="1400" dirty="0" err="1"/>
              <a:t>Salakhutdinov</a:t>
            </a:r>
            <a:r>
              <a:rPr lang="en-US" altLang="zh-TW" sz="1400" dirty="0"/>
              <a:t>, editors, Proceedings</a:t>
            </a:r>
            <a:r>
              <a:rPr lang="zh-TW" altLang="en-US" sz="1400" dirty="0"/>
              <a:t> </a:t>
            </a:r>
            <a:r>
              <a:rPr lang="en-US" altLang="zh-TW" sz="1400" dirty="0"/>
              <a:t>of the 36th International Conference on Machine Learning,</a:t>
            </a:r>
            <a:r>
              <a:rPr lang="zh-TW" altLang="en-US" sz="1400" dirty="0"/>
              <a:t> </a:t>
            </a:r>
            <a:r>
              <a:rPr lang="en-US" altLang="zh-TW" sz="1400" dirty="0"/>
              <a:t>pages 6105–6114, Long Beach, California, USA, June 2019.</a:t>
            </a:r>
            <a:r>
              <a:rPr lang="zh-TW" altLang="en-US" sz="1400" dirty="0"/>
              <a:t> </a:t>
            </a:r>
            <a:r>
              <a:rPr lang="en-US" altLang="zh-TW" sz="1400" dirty="0"/>
              <a:t>PMLR.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[37] </a:t>
            </a:r>
            <a:r>
              <a:rPr lang="en-US" altLang="zh-TW" sz="1400" dirty="0" err="1"/>
              <a:t>Qilong</a:t>
            </a:r>
            <a:r>
              <a:rPr lang="en-US" altLang="zh-TW" sz="1400" dirty="0"/>
              <a:t> Wang, </a:t>
            </a:r>
            <a:r>
              <a:rPr lang="en-US" altLang="zh-TW" sz="1400" dirty="0" err="1"/>
              <a:t>Banggu</a:t>
            </a:r>
            <a:r>
              <a:rPr lang="en-US" altLang="zh-TW" sz="1400" dirty="0"/>
              <a:t> Wu, </a:t>
            </a:r>
            <a:r>
              <a:rPr lang="en-US" altLang="zh-TW" sz="1400" dirty="0" err="1"/>
              <a:t>Pengfei</a:t>
            </a:r>
            <a:r>
              <a:rPr lang="en-US" altLang="zh-TW" sz="1400" dirty="0"/>
              <a:t> Zhu, </a:t>
            </a:r>
            <a:r>
              <a:rPr lang="en-US" altLang="zh-TW" sz="1400" dirty="0" err="1"/>
              <a:t>Peihua</a:t>
            </a:r>
            <a:r>
              <a:rPr lang="en-US" altLang="zh-TW" sz="1400" dirty="0"/>
              <a:t> Li, </a:t>
            </a:r>
            <a:r>
              <a:rPr lang="en-US" altLang="zh-TW" sz="1400" dirty="0" err="1"/>
              <a:t>Wangmeng</a:t>
            </a:r>
            <a:r>
              <a:rPr lang="en-US" altLang="zh-TW" sz="1400" dirty="0"/>
              <a:t> </a:t>
            </a:r>
            <a:r>
              <a:rPr lang="en-US" altLang="zh-TW" sz="1400" dirty="0" err="1"/>
              <a:t>Zuo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Qinghua</a:t>
            </a:r>
            <a:r>
              <a:rPr lang="en-US" altLang="zh-TW" sz="1400" dirty="0"/>
              <a:t> Hu. </a:t>
            </a:r>
            <a:r>
              <a:rPr lang="en-US" altLang="zh-TW" sz="1400" dirty="0" err="1"/>
              <a:t>Eca</a:t>
            </a:r>
            <a:r>
              <a:rPr lang="en-US" altLang="zh-TW" sz="1400" dirty="0"/>
              <a:t>-net: Efficient channel attention for deep convolutional neural networks. In The IEEE</a:t>
            </a:r>
            <a:r>
              <a:rPr lang="zh-TW" altLang="en-US" sz="1400" dirty="0"/>
              <a:t> </a:t>
            </a:r>
            <a:r>
              <a:rPr lang="en-US" altLang="zh-TW" sz="1400" dirty="0"/>
              <a:t>Conference on Computer Vision and Pattern Recognition,</a:t>
            </a:r>
            <a:r>
              <a:rPr lang="zh-TW" altLang="en-US" sz="1400" dirty="0"/>
              <a:t> </a:t>
            </a:r>
            <a:r>
              <a:rPr lang="en-US" altLang="zh-TW" sz="1400" dirty="0"/>
              <a:t>2020. 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zh-TW" sz="1400" dirty="0"/>
              <a:t>[43] Saining </a:t>
            </a:r>
            <a:r>
              <a:rPr lang="en-US" altLang="zh-TW" sz="1400" dirty="0" err="1"/>
              <a:t>Xie</a:t>
            </a:r>
            <a:r>
              <a:rPr lang="en-US" altLang="zh-TW" sz="1400" dirty="0"/>
              <a:t>, Ross </a:t>
            </a:r>
            <a:r>
              <a:rPr lang="en-US" altLang="zh-TW" sz="1400" dirty="0" err="1"/>
              <a:t>Girshick</a:t>
            </a:r>
            <a:r>
              <a:rPr lang="en-US" altLang="zh-TW" sz="1400" dirty="0"/>
              <a:t>, Piotr </a:t>
            </a:r>
            <a:r>
              <a:rPr lang="en-US" altLang="zh-TW" sz="1400" dirty="0" err="1"/>
              <a:t>Doll´ar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Zhuowen</a:t>
            </a:r>
            <a:r>
              <a:rPr lang="en-US" altLang="zh-TW" sz="1400" dirty="0"/>
              <a:t> Tu, and</a:t>
            </a:r>
            <a:r>
              <a:rPr lang="zh-TW" altLang="en-US" sz="1400" dirty="0"/>
              <a:t> </a:t>
            </a:r>
            <a:r>
              <a:rPr lang="en-US" altLang="zh-TW" sz="1400" dirty="0" err="1"/>
              <a:t>Kaiming</a:t>
            </a:r>
            <a:r>
              <a:rPr lang="en-US" altLang="zh-TW" sz="1400" dirty="0"/>
              <a:t> He. Aggregated Residual Transformations for Deep</a:t>
            </a:r>
            <a:r>
              <a:rPr lang="zh-TW" altLang="en-US" sz="1400" dirty="0"/>
              <a:t> </a:t>
            </a:r>
            <a:r>
              <a:rPr lang="en-US" altLang="zh-TW" sz="1400" dirty="0"/>
              <a:t>Neural Networks. In The IEEE Conference on Computer</a:t>
            </a:r>
            <a:r>
              <a:rPr lang="zh-TW" altLang="en-US" sz="1400" dirty="0"/>
              <a:t> </a:t>
            </a:r>
            <a:r>
              <a:rPr lang="en-US" altLang="zh-TW" sz="1400" dirty="0"/>
              <a:t>Vision and Pattern Recognition, July 2017.</a:t>
            </a: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Comparisons with CNN-based Models [Ref]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24</a:t>
            </a:fld>
            <a:endParaRPr lang="zh-TW" altLang="en-US"/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F6543E89-70EF-4FE2-84A2-FCFD0C091981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607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Transfer Learning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25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F4BC1E3-AFF6-4F4B-8505-720D84BF8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574" y="2124456"/>
            <a:ext cx="6900852" cy="3154675"/>
          </a:xfrm>
          <a:prstGeom prst="rect">
            <a:avLst/>
          </a:prstGeom>
        </p:spPr>
      </p:pic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文字方塊 9">
            <a:extLst>
              <a:ext uri="{FF2B5EF4-FFF2-40B4-BE49-F238E27FC236}">
                <a16:creationId xmlns:a16="http://schemas.microsoft.com/office/drawing/2014/main" id="{2050E893-F862-4AA2-ACE4-B396560DADA4}"/>
              </a:ext>
            </a:extLst>
          </p:cNvPr>
          <p:cNvSpPr txBox="1"/>
          <p:nvPr/>
        </p:nvSpPr>
        <p:spPr>
          <a:xfrm>
            <a:off x="900684" y="6211669"/>
            <a:ext cx="1039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[35] Hugo </a:t>
            </a:r>
            <a:r>
              <a:rPr lang="en-US" altLang="zh-TW" sz="1200" dirty="0" err="1"/>
              <a:t>Touvron</a:t>
            </a:r>
            <a:r>
              <a:rPr lang="en-US" altLang="zh-TW" sz="1200" dirty="0"/>
              <a:t>, Matthieu Cord, Matthijs </a:t>
            </a:r>
            <a:r>
              <a:rPr lang="en-US" altLang="zh-TW" sz="1200" dirty="0" err="1"/>
              <a:t>Douze</a:t>
            </a:r>
            <a:r>
              <a:rPr lang="en-US" altLang="zh-TW" sz="1200" dirty="0"/>
              <a:t>, Francisco Massa, Alexandre </a:t>
            </a:r>
            <a:r>
              <a:rPr lang="en-US" altLang="zh-TW" sz="1200" dirty="0" err="1"/>
              <a:t>Sablayrolles</a:t>
            </a:r>
            <a:r>
              <a:rPr lang="en-US" altLang="zh-TW" sz="1200" dirty="0"/>
              <a:t>, and Herve Jegou. Training data-efficient image transformers &amp; distillation through attention. In Marina </a:t>
            </a:r>
            <a:r>
              <a:rPr lang="en-US" altLang="zh-TW" sz="1200" dirty="0" err="1"/>
              <a:t>Meila</a:t>
            </a:r>
            <a:r>
              <a:rPr lang="en-US" altLang="zh-TW" sz="1200" dirty="0"/>
              <a:t> and Tong Zhang, editors, Proceedings of the 38th International Conference on Machine Learning, volume 139 of Proceedings of Machine Learning Research, pages 10347–10357. PMLR, 18–24 Jul 2021.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425823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 - Different Fusion Schemes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26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" name="圖片 5">
            <a:extLst>
              <a:ext uri="{FF2B5EF4-FFF2-40B4-BE49-F238E27FC236}">
                <a16:creationId xmlns:a16="http://schemas.microsoft.com/office/drawing/2014/main" id="{14E19F26-64EC-456F-B63E-E1CD7F00B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287" y="1979802"/>
            <a:ext cx="682942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009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E06CCB6D-40F9-43C5-B4F5-F48F33D58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264" y="2605748"/>
            <a:ext cx="7717536" cy="3571216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 - Architecture Parameters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27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E5895B1E-E4AC-4876-979B-18C70850CB2C}"/>
              </a:ext>
            </a:extLst>
          </p:cNvPr>
          <p:cNvSpPr txBox="1"/>
          <p:nvPr/>
        </p:nvSpPr>
        <p:spPr>
          <a:xfrm>
            <a:off x="1267968" y="1405419"/>
            <a:ext cx="59234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K: the number of multi-scale transformer encoders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N: the number of transformer encoders of small branches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M: the number of transformer encoders of large branches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L: the number of cross attention modules</a:t>
            </a:r>
            <a:endParaRPr lang="zh-TW" altLang="en-US" dirty="0"/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84BDF932-5EBB-427B-9D70-6E97C7172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5920" y="2476102"/>
            <a:ext cx="2743200" cy="341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46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190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In this paper, we present </a:t>
            </a:r>
            <a:r>
              <a:rPr lang="en-US" altLang="zh-TW" dirty="0" err="1">
                <a:solidFill>
                  <a:schemeClr val="accent2">
                    <a:lumMod val="75000"/>
                  </a:schemeClr>
                </a:solidFill>
              </a:rPr>
              <a:t>CrossViT</a:t>
            </a:r>
            <a:r>
              <a:rPr lang="en-US" altLang="zh-TW" dirty="0"/>
              <a:t>, a dual-branch vision transformer for learning multi-scale features, to improve the recognition accuracy for image classification.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Our proposed model performs better than or on par with several concurrent works on vision transformer, in addition to efficient CNN models.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29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09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Vision transformer (</a:t>
            </a:r>
            <a:r>
              <a:rPr lang="en-US" altLang="zh-TW" sz="2400" dirty="0" err="1">
                <a:solidFill>
                  <a:schemeClr val="accent2">
                    <a:lumMod val="75000"/>
                  </a:schemeClr>
                </a:solidFill>
              </a:rPr>
              <a:t>ViT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) </a:t>
            </a:r>
            <a:r>
              <a:rPr lang="en-US" altLang="zh-TW" sz="2400" dirty="0"/>
              <a:t>is the first kind of convolution-free transformers that demonstrate comparable performance to CNN, but it requires </a:t>
            </a:r>
            <a:r>
              <a:rPr lang="en-US" altLang="zh-TW" sz="2400" u="sng" dirty="0"/>
              <a:t>very large datasets for training</a:t>
            </a:r>
            <a:r>
              <a:rPr lang="en-US" altLang="zh-TW" sz="2400" dirty="0"/>
              <a:t>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There are several researches attempt to improve </a:t>
            </a:r>
            <a:r>
              <a:rPr lang="en-US" altLang="zh-TW" sz="2400" dirty="0" err="1"/>
              <a:t>ViT’s</a:t>
            </a:r>
            <a:r>
              <a:rPr lang="en-US" altLang="zh-TW" sz="2400" dirty="0"/>
              <a:t> efficiency and effectiveness from different aspects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Ex: </a:t>
            </a:r>
            <a:r>
              <a:rPr lang="en-US" altLang="zh-TW" sz="2000" dirty="0" err="1"/>
              <a:t>DeiT</a:t>
            </a:r>
            <a:r>
              <a:rPr lang="en-US" altLang="zh-TW" sz="2000" dirty="0"/>
              <a:t> [35] subsequently shows that data augmentation and model regularization can enable training of high-performance.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268E3633-5C9B-4A1B-9ED7-07322A09B154}"/>
              </a:ext>
            </a:extLst>
          </p:cNvPr>
          <p:cNvSpPr txBox="1"/>
          <p:nvPr/>
        </p:nvSpPr>
        <p:spPr>
          <a:xfrm>
            <a:off x="838200" y="6230017"/>
            <a:ext cx="1039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[35] Hugo </a:t>
            </a:r>
            <a:r>
              <a:rPr lang="en-US" altLang="zh-TW" sz="1200" dirty="0" err="1"/>
              <a:t>Touvron</a:t>
            </a:r>
            <a:r>
              <a:rPr lang="en-US" altLang="zh-TW" sz="1200" dirty="0"/>
              <a:t>, Matthieu Cord, Matthijs </a:t>
            </a:r>
            <a:r>
              <a:rPr lang="en-US" altLang="zh-TW" sz="1200" dirty="0" err="1"/>
              <a:t>Douze</a:t>
            </a:r>
            <a:r>
              <a:rPr lang="en-US" altLang="zh-TW" sz="1200" dirty="0"/>
              <a:t>, Francisco Massa, Alexandre </a:t>
            </a:r>
            <a:r>
              <a:rPr lang="en-US" altLang="zh-TW" sz="1200" dirty="0" err="1"/>
              <a:t>Sablayrolles</a:t>
            </a:r>
            <a:r>
              <a:rPr lang="en-US" altLang="zh-TW" sz="1200" dirty="0"/>
              <a:t>, and Herve Jegou. Training data-efficient image transformers &amp; distillation through attention. In Marina </a:t>
            </a:r>
            <a:r>
              <a:rPr lang="en-US" altLang="zh-TW" sz="1200" dirty="0" err="1"/>
              <a:t>Meila</a:t>
            </a:r>
            <a:r>
              <a:rPr lang="en-US" altLang="zh-TW" sz="1200" dirty="0"/>
              <a:t> and Tong Zhang, editors, Proceedings of the 38th International Conference on Machine Learning, volume 139 of Proceedings of Machine Learning Research, pages 10347–10357. PMLR, 18–24 Jul 2021.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063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2AEF4F-EDF3-4525-B636-14D7B5D40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D72DBF-AC81-4232-AA3A-E3BE65D5F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for your listening</a:t>
            </a:r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CCFF304-25AA-4C29-A3CE-EC5398476527}"/>
              </a:ext>
            </a:extLst>
          </p:cNvPr>
          <p:cNvCxnSpPr>
            <a:cxnSpLocks/>
          </p:cNvCxnSpPr>
          <p:nvPr/>
        </p:nvCxnSpPr>
        <p:spPr>
          <a:xfrm>
            <a:off x="4887468" y="3509963"/>
            <a:ext cx="24170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06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Main idea: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 how to learn multi-scale feature representations in transformer models for image classification</a:t>
            </a:r>
            <a:r>
              <a:rPr lang="en-US" altLang="zh-TW" sz="2400" dirty="0"/>
              <a:t>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Motivated by the effectiveness of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multi-branch CNN architectures </a:t>
            </a:r>
            <a:r>
              <a:rPr lang="en-US" altLang="zh-TW" sz="2400" dirty="0"/>
              <a:t>such as Big-Little Net [5] and Octave convolutions [6], we propose a dual-branch transformer to combine image patches of different sizes to produce stronger visual features for image classification.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568928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5B687255-2EF7-4D44-AABA-0DE7945CA821}"/>
              </a:ext>
            </a:extLst>
          </p:cNvPr>
          <p:cNvSpPr txBox="1"/>
          <p:nvPr/>
        </p:nvSpPr>
        <p:spPr>
          <a:xfrm>
            <a:off x="838200" y="5742337"/>
            <a:ext cx="103906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[5] Chun-Fu (Richard) Chen, </a:t>
            </a:r>
            <a:r>
              <a:rPr lang="en-US" altLang="zh-TW" sz="1200" dirty="0" err="1"/>
              <a:t>Quanfu</a:t>
            </a:r>
            <a:r>
              <a:rPr lang="en-US" altLang="zh-TW" sz="1200" dirty="0"/>
              <a:t> Fan, Neil </a:t>
            </a:r>
            <a:r>
              <a:rPr lang="en-US" altLang="zh-TW" sz="1200" dirty="0" err="1"/>
              <a:t>Mallinar</a:t>
            </a:r>
            <a:r>
              <a:rPr lang="en-US" altLang="zh-TW" sz="1200" dirty="0"/>
              <a:t>, Tom </a:t>
            </a:r>
            <a:r>
              <a:rPr lang="en-US" altLang="zh-TW" sz="1200" dirty="0" err="1"/>
              <a:t>Sercu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Rogerio</a:t>
            </a:r>
            <a:r>
              <a:rPr lang="en-US" altLang="zh-TW" sz="1200" dirty="0"/>
              <a:t> </a:t>
            </a:r>
            <a:r>
              <a:rPr lang="en-US" altLang="zh-TW" sz="1200" dirty="0" err="1"/>
              <a:t>Feris</a:t>
            </a:r>
            <a:r>
              <a:rPr lang="en-US" altLang="zh-TW" sz="1200" dirty="0"/>
              <a:t>. Big-Little Net: An Efficient </a:t>
            </a:r>
            <a:r>
              <a:rPr lang="en-US" altLang="zh-TW" sz="1200" dirty="0" err="1"/>
              <a:t>MultiScale</a:t>
            </a:r>
            <a:r>
              <a:rPr lang="en-US" altLang="zh-TW" sz="1200" dirty="0"/>
              <a:t> Feature Representation for Visual and Speech Recognition. In International Conference on Learning Representations, 2019</a:t>
            </a:r>
          </a:p>
          <a:p>
            <a:r>
              <a:rPr lang="en-US" altLang="zh-TW" sz="1200" dirty="0"/>
              <a:t>[6] </a:t>
            </a:r>
            <a:r>
              <a:rPr lang="en-US" altLang="zh-TW" sz="1200" dirty="0" err="1"/>
              <a:t>Yunpeng</a:t>
            </a:r>
            <a:r>
              <a:rPr lang="en-US" altLang="zh-TW" sz="1200" dirty="0"/>
              <a:t> Chen, </a:t>
            </a:r>
            <a:r>
              <a:rPr lang="en-US" altLang="zh-TW" sz="1200" dirty="0" err="1"/>
              <a:t>Haoqi</a:t>
            </a:r>
            <a:r>
              <a:rPr lang="en-US" altLang="zh-TW" sz="1200" dirty="0"/>
              <a:t> Fan, Bing Xu, </a:t>
            </a:r>
            <a:r>
              <a:rPr lang="en-US" altLang="zh-TW" sz="1200" dirty="0" err="1"/>
              <a:t>Zhicheng</a:t>
            </a:r>
            <a:r>
              <a:rPr lang="en-US" altLang="zh-TW" sz="1200" dirty="0"/>
              <a:t> Yan, Yannis </a:t>
            </a:r>
            <a:r>
              <a:rPr lang="en-US" altLang="zh-TW" sz="1200" dirty="0" err="1"/>
              <a:t>Kalantidis</a:t>
            </a:r>
            <a:r>
              <a:rPr lang="en-US" altLang="zh-TW" sz="1200" dirty="0"/>
              <a:t>, Marcus Rohrbach, </a:t>
            </a:r>
            <a:r>
              <a:rPr lang="en-US" altLang="zh-TW" sz="1200" dirty="0" err="1"/>
              <a:t>Shuicheng</a:t>
            </a:r>
            <a:r>
              <a:rPr lang="en-US" altLang="zh-TW" sz="1200" dirty="0"/>
              <a:t> Yan, and </a:t>
            </a:r>
            <a:r>
              <a:rPr lang="en-US" altLang="zh-TW" sz="1200" dirty="0" err="1"/>
              <a:t>Jiashi</a:t>
            </a:r>
            <a:r>
              <a:rPr lang="en-US" altLang="zh-TW" sz="1200" dirty="0"/>
              <a:t> Feng. Drop an octave: Reducing spatial redundancy in convolutional neural networks with octave convolution. In Proceedings of the IEEE/CVF International Conference on Computer Vision, pages 3435–3444, 2019.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4845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Main Contributions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Propose a novel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dual-branch vision transformer </a:t>
            </a:r>
            <a:r>
              <a:rPr lang="en-US" altLang="zh-TW" sz="2400" dirty="0"/>
              <a:t>to extract multi-scale feature representations for image classification, which performs better than or on par with several concurrent works based on </a:t>
            </a:r>
            <a:r>
              <a:rPr lang="en-US" altLang="zh-TW" sz="2400" dirty="0" err="1"/>
              <a:t>ViT</a:t>
            </a:r>
            <a:r>
              <a:rPr lang="en-US" altLang="zh-TW" sz="2400" dirty="0"/>
              <a:t>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Propose a simple yet effective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token fusion scheme based on cross-attention</a:t>
            </a:r>
            <a:r>
              <a:rPr lang="en-US" altLang="zh-TW" sz="2400" dirty="0"/>
              <a:t>, which is linear in both computation and memory to combine features at different scales.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5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7EA51424-AF07-46E2-877E-504F03E72401}"/>
              </a:ext>
            </a:extLst>
          </p:cNvPr>
          <p:cNvSpPr txBox="1"/>
          <p:nvPr/>
        </p:nvSpPr>
        <p:spPr>
          <a:xfrm>
            <a:off x="838200" y="6308079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[45] Li Yuan, </a:t>
            </a:r>
            <a:r>
              <a:rPr lang="en-US" altLang="zh-TW" sz="1200" dirty="0" err="1"/>
              <a:t>Yunpeng</a:t>
            </a:r>
            <a:r>
              <a:rPr lang="en-US" altLang="zh-TW" sz="1200" dirty="0"/>
              <a:t> Chen, Tao Wang, </a:t>
            </a:r>
            <a:r>
              <a:rPr lang="en-US" altLang="zh-TW" sz="1200" dirty="0" err="1"/>
              <a:t>Weihao</a:t>
            </a:r>
            <a:r>
              <a:rPr lang="en-US" altLang="zh-TW" sz="1200" dirty="0"/>
              <a:t> Yu, Yujun Shi, Francis EH Tay, </a:t>
            </a:r>
            <a:r>
              <a:rPr lang="en-US" altLang="zh-TW" sz="1200" dirty="0" err="1"/>
              <a:t>Jiashi</a:t>
            </a:r>
            <a:r>
              <a:rPr lang="en-US" altLang="zh-TW" sz="1200" dirty="0"/>
              <a:t> Feng, and </a:t>
            </a:r>
            <a:r>
              <a:rPr lang="en-US" altLang="zh-TW" sz="1200" dirty="0" err="1"/>
              <a:t>Shuicheng</a:t>
            </a:r>
            <a:r>
              <a:rPr lang="en-US" altLang="zh-TW" sz="1200" dirty="0"/>
              <a:t> Yan. </a:t>
            </a:r>
            <a:r>
              <a:rPr lang="en-US" altLang="zh-TW" sz="1200" dirty="0" err="1"/>
              <a:t>Tokensto</a:t>
            </a:r>
            <a:r>
              <a:rPr lang="en-US" altLang="zh-TW" sz="1200" dirty="0"/>
              <a:t>-token vit: Training vision transformers from scratch on </a:t>
            </a:r>
            <a:r>
              <a:rPr lang="en-US" altLang="zh-TW" sz="1200" dirty="0" err="1"/>
              <a:t>imagenet</a:t>
            </a:r>
            <a:r>
              <a:rPr lang="en-US" altLang="zh-TW" sz="1200" dirty="0"/>
              <a:t>, 2021.</a:t>
            </a:r>
            <a:endParaRPr lang="zh-TW" altLang="en-US" sz="1200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8B79458C-D720-44E8-8091-9EC3447E2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488" y="1511302"/>
            <a:ext cx="5082159" cy="437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5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pPr lvl="1"/>
            <a:r>
              <a:rPr lang="en-US" altLang="zh-TW" dirty="0"/>
              <a:t>Original </a:t>
            </a:r>
            <a:r>
              <a:rPr lang="en-US" altLang="zh-TW" dirty="0" err="1"/>
              <a:t>ViT</a:t>
            </a:r>
            <a:endParaRPr lang="en-US" altLang="zh-TW" dirty="0"/>
          </a:p>
          <a:p>
            <a:pPr lvl="1"/>
            <a:r>
              <a:rPr lang="en-US" altLang="zh-TW" dirty="0"/>
              <a:t>Proposed </a:t>
            </a:r>
            <a:r>
              <a:rPr lang="en-US" altLang="zh-TW" dirty="0" err="1"/>
              <a:t>CrossViT</a:t>
            </a:r>
            <a:endParaRPr lang="en-US" altLang="zh-TW" dirty="0"/>
          </a:p>
          <a:p>
            <a:pPr lvl="2"/>
            <a:r>
              <a:rPr lang="en-US" altLang="zh-TW" dirty="0"/>
              <a:t>Two branches</a:t>
            </a:r>
          </a:p>
          <a:p>
            <a:pPr lvl="2"/>
            <a:r>
              <a:rPr lang="en-US" altLang="zh-TW" dirty="0"/>
              <a:t>Multi-Scale Feature Fusion (4 types)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71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>
            <a:extLst>
              <a:ext uri="{FF2B5EF4-FFF2-40B4-BE49-F238E27FC236}">
                <a16:creationId xmlns:a16="http://schemas.microsoft.com/office/drawing/2014/main" id="{5B2F9A05-C9A0-4BDC-8B80-AA5E8DB39B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8" t="5342" r="35651" b="24572"/>
          <a:stretch/>
        </p:blipFill>
        <p:spPr>
          <a:xfrm>
            <a:off x="8080046" y="97321"/>
            <a:ext cx="3985755" cy="3039053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CE558F5C-582E-4DB2-9E8E-6E40D47734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063" t="4080" r="10564" b="24572"/>
          <a:stretch/>
        </p:blipFill>
        <p:spPr>
          <a:xfrm>
            <a:off x="9982200" y="2724499"/>
            <a:ext cx="1564428" cy="3466624"/>
          </a:xfrm>
          <a:prstGeom prst="rect">
            <a:avLst/>
          </a:prstGeom>
        </p:spPr>
      </p:pic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D95C5C9F-0387-43E7-96B7-512B411C7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The processing of the k-</a:t>
            </a:r>
            <a:r>
              <a:rPr lang="en-US" altLang="zh-TW" sz="2400" dirty="0" err="1"/>
              <a:t>th</a:t>
            </a:r>
            <a:r>
              <a:rPr lang="en-US" altLang="zh-TW" sz="2400" dirty="0"/>
              <a:t> block can be expressed as:</a:t>
            </a:r>
            <a:br>
              <a:rPr lang="en-US" altLang="zh-TW" sz="2400" dirty="0"/>
            </a:br>
            <a:br>
              <a:rPr lang="en-US" altLang="zh-TW" sz="2400" dirty="0"/>
            </a:br>
            <a:r>
              <a:rPr lang="zh-TW" altLang="en-US" sz="1600" dirty="0"/>
              <a:t> </a:t>
            </a:r>
            <a:br>
              <a:rPr lang="en-US" altLang="zh-TW" sz="2400" dirty="0"/>
            </a:br>
            <a:r>
              <a:rPr lang="zh-TW" altLang="en-US" sz="1600" dirty="0"/>
              <a:t> </a:t>
            </a:r>
            <a:br>
              <a:rPr lang="en-US" altLang="zh-TW" sz="2400" dirty="0"/>
            </a:br>
            <a:r>
              <a:rPr lang="en-US" altLang="zh-TW" sz="2000" dirty="0"/>
              <a:t>where                    </a:t>
            </a:r>
            <a:r>
              <a:rPr lang="zh-TW" altLang="en-US" sz="2000" dirty="0"/>
              <a:t> </a:t>
            </a:r>
            <a:r>
              <a:rPr lang="en-US" altLang="zh-TW" sz="2000" dirty="0"/>
              <a:t>and                         </a:t>
            </a:r>
            <a:r>
              <a:rPr lang="zh-TW" altLang="en-US" sz="2000" dirty="0"/>
              <a:t>    </a:t>
            </a:r>
            <a:r>
              <a:rPr lang="en-US" altLang="zh-TW" sz="2000" dirty="0"/>
              <a:t>are the CLS and patch tokens; </a:t>
            </a:r>
            <a:br>
              <a:rPr lang="en-US" altLang="zh-TW" sz="2000" dirty="0"/>
            </a:br>
            <a:r>
              <a:rPr lang="en-US" altLang="zh-TW" sz="2000" dirty="0"/>
              <a:t>                                         is the position embedding;</a:t>
            </a:r>
            <a:br>
              <a:rPr lang="en-US" altLang="zh-TW" sz="2000" dirty="0"/>
            </a:br>
            <a:r>
              <a:rPr lang="en-US" altLang="zh-TW" sz="2000" dirty="0"/>
              <a:t>            N and C are the number of patch tokens and dimension of the embedding.</a:t>
            </a:r>
            <a:endParaRPr lang="en-US" altLang="zh-TW" sz="2400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D8BF9D10-653D-4F08-B0EB-3C9D4B127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937" y="2362844"/>
            <a:ext cx="4810125" cy="1247775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ViT</a:t>
            </a:r>
            <a:r>
              <a:rPr lang="en-US" altLang="zh-TW" dirty="0"/>
              <a:t> [11]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7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CD681C47-E79A-4CEA-A329-597F85092BA8}"/>
              </a:ext>
            </a:extLst>
          </p:cNvPr>
          <p:cNvSpPr txBox="1"/>
          <p:nvPr/>
        </p:nvSpPr>
        <p:spPr>
          <a:xfrm>
            <a:off x="838200" y="6230017"/>
            <a:ext cx="1039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[11] Alexey </a:t>
            </a:r>
            <a:r>
              <a:rPr lang="en-US" altLang="zh-TW" sz="1200" dirty="0" err="1"/>
              <a:t>Dosovitskiy</a:t>
            </a:r>
            <a:r>
              <a:rPr lang="en-US" altLang="zh-TW" sz="1200" dirty="0"/>
              <a:t>, Lucas Beyer, Alexander Kolesnikov, Dirk </a:t>
            </a:r>
            <a:r>
              <a:rPr lang="en-US" altLang="zh-TW" sz="1200" dirty="0" err="1"/>
              <a:t>Weissenborn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Xiaohua</a:t>
            </a:r>
            <a:r>
              <a:rPr lang="en-US" altLang="zh-TW" sz="1200" dirty="0"/>
              <a:t> </a:t>
            </a:r>
            <a:r>
              <a:rPr lang="en-US" altLang="zh-TW" sz="1200" dirty="0" err="1"/>
              <a:t>Zhai</a:t>
            </a:r>
            <a:r>
              <a:rPr lang="en-US" altLang="zh-TW" sz="1200" dirty="0"/>
              <a:t>, Thomas </a:t>
            </a:r>
            <a:r>
              <a:rPr lang="en-US" altLang="zh-TW" sz="1200" dirty="0" err="1"/>
              <a:t>Unterthiner</a:t>
            </a:r>
            <a:r>
              <a:rPr lang="en-US" altLang="zh-TW" sz="1200" dirty="0"/>
              <a:t>, Mostafa </a:t>
            </a:r>
            <a:r>
              <a:rPr lang="en-US" altLang="zh-TW" sz="1200" dirty="0" err="1"/>
              <a:t>Dehghani</a:t>
            </a:r>
            <a:r>
              <a:rPr lang="en-US" altLang="zh-TW" sz="1200" dirty="0"/>
              <a:t>, Matthias </a:t>
            </a:r>
            <a:r>
              <a:rPr lang="en-US" altLang="zh-TW" sz="1200" dirty="0" err="1"/>
              <a:t>Minderer</a:t>
            </a:r>
            <a:r>
              <a:rPr lang="en-US" altLang="zh-TW" sz="1200" dirty="0"/>
              <a:t>, Georg </a:t>
            </a:r>
            <a:r>
              <a:rPr lang="en-US" altLang="zh-TW" sz="1200" dirty="0" err="1"/>
              <a:t>Heigold</a:t>
            </a:r>
            <a:r>
              <a:rPr lang="en-US" altLang="zh-TW" sz="1200" dirty="0"/>
              <a:t>, Sylvain </a:t>
            </a:r>
            <a:r>
              <a:rPr lang="en-US" altLang="zh-TW" sz="1200" dirty="0" err="1"/>
              <a:t>Gelly</a:t>
            </a:r>
            <a:r>
              <a:rPr lang="en-US" altLang="zh-TW" sz="1200" dirty="0"/>
              <a:t>, Jakob </a:t>
            </a:r>
            <a:r>
              <a:rPr lang="en-US" altLang="zh-TW" sz="1200" dirty="0" err="1"/>
              <a:t>Uszkoreit</a:t>
            </a:r>
            <a:r>
              <a:rPr lang="en-US" altLang="zh-TW" sz="1200" dirty="0"/>
              <a:t>, and Neil </a:t>
            </a:r>
            <a:r>
              <a:rPr lang="en-US" altLang="zh-TW" sz="1200" dirty="0" err="1"/>
              <a:t>Houlsby</a:t>
            </a:r>
            <a:r>
              <a:rPr lang="en-US" altLang="zh-TW" sz="1200" dirty="0"/>
              <a:t>. An image is worth 16x16 words: Transformers for image recognition at scale. In International Conference on Learning Representations, 2021</a:t>
            </a:r>
            <a:endParaRPr lang="zh-TW" alt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50FE546B-613D-4E38-A1D3-B432018071E5}"/>
                  </a:ext>
                </a:extLst>
              </p:cNvPr>
              <p:cNvSpPr txBox="1"/>
              <p:nvPr/>
            </p:nvSpPr>
            <p:spPr>
              <a:xfrm>
                <a:off x="1883664" y="3649513"/>
                <a:ext cx="1189749" cy="2778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𝑐𝑙𝑠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1×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r>
                  <a:rPr lang="en-US" altLang="zh-TW" b="0" dirty="0"/>
                  <a:t> </a:t>
                </a:r>
              </a:p>
            </p:txBody>
          </p:sp>
        </mc:Choice>
        <mc:Fallback xmlns="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50FE546B-613D-4E38-A1D3-B432018071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3664" y="3649513"/>
                <a:ext cx="1189749" cy="277897"/>
              </a:xfrm>
              <a:prstGeom prst="rect">
                <a:avLst/>
              </a:prstGeom>
              <a:blipFill>
                <a:blip r:embed="rId5"/>
                <a:stretch>
                  <a:fillRect l="-5128" t="-2222" b="-2000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C55982F9-761E-4BB3-8339-CDE4F9AA8AA0}"/>
                  </a:ext>
                </a:extLst>
              </p:cNvPr>
              <p:cNvSpPr txBox="1"/>
              <p:nvPr/>
            </p:nvSpPr>
            <p:spPr>
              <a:xfrm>
                <a:off x="3450336" y="3649513"/>
                <a:ext cx="1640514" cy="339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𝑝𝑎𝑡𝑐h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r>
                  <a:rPr lang="en-US" altLang="zh-TW" sz="2000" b="0" dirty="0"/>
                  <a:t> </a:t>
                </a:r>
              </a:p>
            </p:txBody>
          </p:sp>
        </mc:Choice>
        <mc:Fallback xmlns="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C55982F9-761E-4BB3-8339-CDE4F9AA8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0336" y="3649513"/>
                <a:ext cx="1640514" cy="339580"/>
              </a:xfrm>
              <a:prstGeom prst="rect">
                <a:avLst/>
              </a:prstGeom>
              <a:blipFill>
                <a:blip r:embed="rId6"/>
                <a:stretch>
                  <a:fillRect l="-3717" b="-2727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96BC012D-C882-480E-9AC9-E82BFC6DF9DC}"/>
                  </a:ext>
                </a:extLst>
              </p:cNvPr>
              <p:cNvSpPr txBox="1"/>
              <p:nvPr/>
            </p:nvSpPr>
            <p:spPr>
              <a:xfrm>
                <a:off x="1883663" y="4118083"/>
                <a:ext cx="1649041" cy="3162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𝑝𝑜𝑠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(1+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)×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r>
                  <a:rPr lang="en-US" altLang="zh-TW" b="0" dirty="0"/>
                  <a:t> </a:t>
                </a:r>
              </a:p>
            </p:txBody>
          </p:sp>
        </mc:Choice>
        <mc:Fallback xmlns="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96BC012D-C882-480E-9AC9-E82BFC6DF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3663" y="4118083"/>
                <a:ext cx="1649041" cy="316240"/>
              </a:xfrm>
              <a:prstGeom prst="rect">
                <a:avLst/>
              </a:prstGeom>
              <a:blipFill>
                <a:blip r:embed="rId7"/>
                <a:stretch>
                  <a:fillRect l="-3690" t="-3922" b="-2156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1706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D95C5C9F-0387-43E7-96B7-512B411C7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To obtain the final embedding,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In CNNs: averaging the features over all spatial locations.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In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:  using the </a:t>
            </a:r>
            <a:r>
              <a:rPr lang="en-US" altLang="zh-TW" sz="2000" dirty="0">
                <a:solidFill>
                  <a:schemeClr val="accent2">
                    <a:lumMod val="75000"/>
                  </a:schemeClr>
                </a:solidFill>
              </a:rPr>
              <a:t>CLS</a:t>
            </a:r>
            <a:r>
              <a:rPr lang="en-US" altLang="zh-TW" sz="2000" dirty="0"/>
              <a:t> that interacts with patch tokens at every transformer encoder as the final embedding.</a:t>
            </a: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ViT</a:t>
            </a:r>
            <a:r>
              <a:rPr lang="en-US" altLang="zh-TW" dirty="0"/>
              <a:t> –</a:t>
            </a:r>
            <a:r>
              <a:rPr lang="zh-TW" altLang="en-US" dirty="0"/>
              <a:t> </a:t>
            </a:r>
            <a:r>
              <a:rPr lang="en-US" altLang="zh-TW" dirty="0"/>
              <a:t>CLS token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8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7EC2C1F7-8769-4774-95FE-3E43B84991A9}"/>
              </a:ext>
            </a:extLst>
          </p:cNvPr>
          <p:cNvSpPr txBox="1"/>
          <p:nvPr/>
        </p:nvSpPr>
        <p:spPr>
          <a:xfrm>
            <a:off x="838200" y="4642901"/>
            <a:ext cx="1051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We can consider CLS as an agent that summarizes all the patch tokens.</a:t>
            </a:r>
            <a:endParaRPr lang="zh-TW" alt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7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CrossViT</a:t>
            </a:r>
            <a:r>
              <a:rPr lang="en-US" altLang="zh-TW" dirty="0"/>
              <a:t> Architecture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9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2" name="圖片 11">
            <a:extLst>
              <a:ext uri="{FF2B5EF4-FFF2-40B4-BE49-F238E27FC236}">
                <a16:creationId xmlns:a16="http://schemas.microsoft.com/office/drawing/2014/main" id="{993328CE-CD01-4D1A-98E6-444833D9D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5125"/>
            <a:ext cx="4610684" cy="5734371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834F3115-1585-4B85-B237-1A8B27014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255" y="3689607"/>
            <a:ext cx="4556571" cy="230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32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3004</TotalTime>
  <Words>2536</Words>
  <Application>Microsoft Office PowerPoint</Application>
  <PresentationFormat>寬螢幕</PresentationFormat>
  <Paragraphs>201</Paragraphs>
  <Slides>30</Slides>
  <Notes>26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35" baseType="lpstr">
      <vt:lpstr>Arial</vt:lpstr>
      <vt:lpstr>Bahnschrift Light SemiCondensed</vt:lpstr>
      <vt:lpstr>Calibri</vt:lpstr>
      <vt:lpstr>Cambria Math</vt:lpstr>
      <vt:lpstr>Office 佈景主題</vt:lpstr>
      <vt:lpstr>CrossViT: Cross-Attention Multi-Scale Vision Transformer for Image Classification</vt:lpstr>
      <vt:lpstr>Outline</vt:lpstr>
      <vt:lpstr>Introduction</vt:lpstr>
      <vt:lpstr>Introduction</vt:lpstr>
      <vt:lpstr>Main Contributions</vt:lpstr>
      <vt:lpstr>Outline</vt:lpstr>
      <vt:lpstr>ViT [11]</vt:lpstr>
      <vt:lpstr>ViT – CLS token</vt:lpstr>
      <vt:lpstr>CrossViT Architecture</vt:lpstr>
      <vt:lpstr>CrossViT - Two branches</vt:lpstr>
      <vt:lpstr>CrossViT - Multi-Scale Feature Fusion (1)</vt:lpstr>
      <vt:lpstr>CrossViT - Multi-Scale Feature Fusion (2)</vt:lpstr>
      <vt:lpstr>CrossViT - Multi-Scale Feature Fusion (3)</vt:lpstr>
      <vt:lpstr>CrossViT - Multi-Scale Feature Fusion (4)</vt:lpstr>
      <vt:lpstr>Cross-Attention Module</vt:lpstr>
      <vt:lpstr>Cross-Attention Module</vt:lpstr>
      <vt:lpstr>Outline</vt:lpstr>
      <vt:lpstr>Setup</vt:lpstr>
      <vt:lpstr>Setup - Models</vt:lpstr>
      <vt:lpstr>Comparisons with DeiT</vt:lpstr>
      <vt:lpstr>Comparisons with SOTA Transformers</vt:lpstr>
      <vt:lpstr>Comparisons with SOTA Transformers [Ref]</vt:lpstr>
      <vt:lpstr>Comparisons with CNN-based Models</vt:lpstr>
      <vt:lpstr>Comparisons with CNN-based Models [Ref]</vt:lpstr>
      <vt:lpstr>Transfer Learning</vt:lpstr>
      <vt:lpstr>Ablation Study - Different Fusion Schemes</vt:lpstr>
      <vt:lpstr>Ablation Study - Architecture Parameters</vt:lpstr>
      <vt:lpstr>Outline</vt:lpstr>
      <vt:lpstr>Conclusion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ViLBERT : Pretraining Task-Agnostic Visiolinguistic Representations for Vision-and-Language Tasks</dc:title>
  <dc:creator>楊</dc:creator>
  <cp:lastModifiedBy>楊晴晴 YANG CHING-CHING</cp:lastModifiedBy>
  <cp:revision>893</cp:revision>
  <dcterms:created xsi:type="dcterms:W3CDTF">2021-03-09T09:24:25Z</dcterms:created>
  <dcterms:modified xsi:type="dcterms:W3CDTF">2022-08-08T18:56:27Z</dcterms:modified>
</cp:coreProperties>
</file>